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88" r:id="rId4"/>
    <p:sldId id="285" r:id="rId5"/>
    <p:sldId id="258" r:id="rId6"/>
    <p:sldId id="286" r:id="rId7"/>
    <p:sldId id="259" r:id="rId8"/>
    <p:sldId id="260" r:id="rId9"/>
    <p:sldId id="261" r:id="rId10"/>
    <p:sldId id="262" r:id="rId11"/>
    <p:sldId id="287" r:id="rId1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C2F018"/>
    <a:srgbClr val="4F0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40B-4EA4-B597-99B780E202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47625">
                <a:solidFill>
                  <a:schemeClr val="lt1"/>
                </a:solidFill>
              </a:ln>
              <a:effectLst/>
              <a:sp3d contourW="47625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640B-4EA4-B597-99B780E202F9}"/>
              </c:ext>
            </c:extLst>
          </c:dPt>
          <c:cat>
            <c:strRef>
              <c:f>Лист1!$A$2:$A$3</c:f>
              <c:strCache>
                <c:ptCount val="2"/>
                <c:pt idx="0">
                  <c:v>Налоговые и неналоговые</c:v>
                </c:pt>
                <c:pt idx="1">
                  <c:v>Безвозмездные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29558.5</c:v>
                </c:pt>
                <c:pt idx="1">
                  <c:v>83289.8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B-4EA4-B597-99B780E20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1">
                  <a:alpha val="0"/>
                </a:schemeClr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accent1">
                    <a:alpha val="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3AFA-42F3-8A96-CC02D45D96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1">
                    <a:alpha val="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8C-49B8-BB43-4542CC5EDF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1">
                    <a:alpha val="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AFA-42F3-8A96-CC02D45D96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1">
                    <a:alpha val="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8C-49B8-BB43-4542CC5EDFF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accent1">
                    <a:alpha val="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58C-49B8-BB43-4542CC5EDFF4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accent1">
                    <a:alpha val="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AFA-42F3-8A96-CC02D45D96EF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 w="19050">
                <a:solidFill>
                  <a:schemeClr val="accent1">
                    <a:alpha val="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3AFA-42F3-8A96-CC02D45D96E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accent1">
                    <a:alpha val="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58C-49B8-BB43-4542CC5EDFF4}"/>
              </c:ext>
            </c:extLst>
          </c:dPt>
          <c:cat>
            <c:strRef>
              <c:f>Лист1!$A$2:$A$9</c:f>
              <c:strCache>
                <c:ptCount val="8"/>
                <c:pt idx="0">
                  <c:v>Культура</c:v>
                </c:pt>
                <c:pt idx="1">
                  <c:v>ЖКХ</c:v>
                </c:pt>
                <c:pt idx="2">
                  <c:v>Национальная экономика</c:v>
                </c:pt>
                <c:pt idx="3">
                  <c:v>Общегосударственные расходы</c:v>
                </c:pt>
                <c:pt idx="4">
                  <c:v>Физическая культура</c:v>
                </c:pt>
                <c:pt idx="5">
                  <c:v>Социальная политика</c:v>
                </c:pt>
                <c:pt idx="6">
                  <c:v>Нац. оборона, Образование</c:v>
                </c:pt>
                <c:pt idx="7">
                  <c:v>Нац. Безопасность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31.9</c:v>
                </c:pt>
                <c:pt idx="1">
                  <c:v>28.1</c:v>
                </c:pt>
                <c:pt idx="2">
                  <c:v>8.5</c:v>
                </c:pt>
                <c:pt idx="3">
                  <c:v>14.2</c:v>
                </c:pt>
                <c:pt idx="4">
                  <c:v>9.1</c:v>
                </c:pt>
                <c:pt idx="5">
                  <c:v>1.5</c:v>
                </c:pt>
                <c:pt idx="6">
                  <c:v>0.5</c:v>
                </c:pt>
                <c:pt idx="7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A-42F3-8A96-CC02D45D9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706353342422935E-2"/>
          <c:y val="4.8596656213692815E-2"/>
          <c:w val="0.25375145593059917"/>
          <c:h val="0.91884413648763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2B-4CC2-811E-843598F213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2B-4CC2-811E-843598F213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2B-4CC2-811E-843598F213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2B-4CC2-811E-843598F2135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E2B-4CC2-811E-843598F2135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E2B-4CC2-811E-843598F21350}"/>
              </c:ext>
            </c:extLst>
          </c:dPt>
          <c:cat>
            <c:strRef>
              <c:f>Лист1!$A$2:$A$7</c:f>
              <c:strCache>
                <c:ptCount val="6"/>
                <c:pt idx="0">
                  <c:v>Безопасность</c:v>
                </c:pt>
                <c:pt idx="1">
                  <c:v>Развитие автомобильных дорог</c:v>
                </c:pt>
                <c:pt idx="2">
                  <c:v>Обеспечение устойчивого функционирования</c:v>
                </c:pt>
                <c:pt idx="3">
                  <c:v>Устойчивое развитие</c:v>
                </c:pt>
                <c:pt idx="4">
                  <c:v>Борьба с борщевиком</c:v>
                </c:pt>
                <c:pt idx="5">
                  <c:v>Комфортная городская среда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3599.29</c:v>
                </c:pt>
                <c:pt idx="1">
                  <c:v>14458.39</c:v>
                </c:pt>
                <c:pt idx="2">
                  <c:v>21260.45</c:v>
                </c:pt>
                <c:pt idx="3">
                  <c:v>45604.75</c:v>
                </c:pt>
                <c:pt idx="4">
                  <c:v>764.48</c:v>
                </c:pt>
                <c:pt idx="5">
                  <c:v>10458.14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E1-43B4-81E7-3D4B9C35F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0B53-360D-4433-9D79-1186D894B283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9C1-91FE-4A12-A9CD-1B9FC3388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9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0B53-360D-4433-9D79-1186D894B283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9C1-91FE-4A12-A9CD-1B9FC3388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73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0B53-360D-4433-9D79-1186D894B283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9C1-91FE-4A12-A9CD-1B9FC3388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40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0B53-360D-4433-9D79-1186D894B283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9C1-91FE-4A12-A9CD-1B9FC3388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0B53-360D-4433-9D79-1186D894B283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9C1-91FE-4A12-A9CD-1B9FC3388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8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0B53-360D-4433-9D79-1186D894B283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9C1-91FE-4A12-A9CD-1B9FC3388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55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0B53-360D-4433-9D79-1186D894B283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9C1-91FE-4A12-A9CD-1B9FC3388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50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0B53-360D-4433-9D79-1186D894B283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9C1-91FE-4A12-A9CD-1B9FC3388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49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0B53-360D-4433-9D79-1186D894B283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9C1-91FE-4A12-A9CD-1B9FC3388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9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0B53-360D-4433-9D79-1186D894B283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9C1-91FE-4A12-A9CD-1B9FC3388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2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0B53-360D-4433-9D79-1186D894B283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9C1-91FE-4A12-A9CD-1B9FC3388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8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F0B53-360D-4433-9D79-1186D894B283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F59C1-91FE-4A12-A9CD-1B9FC3388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60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372876-8995-4A48-B59E-0131BFA78E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51"/>
          <a:stretch/>
        </p:blipFill>
        <p:spPr>
          <a:xfrm rot="16200000">
            <a:off x="-2638658" y="2605222"/>
            <a:ext cx="9601202" cy="4362452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0F1DCF28-7F39-4105-9DCA-8650067659F5}"/>
              </a:ext>
            </a:extLst>
          </p:cNvPr>
          <p:cNvSpPr/>
          <p:nvPr/>
        </p:nvSpPr>
        <p:spPr>
          <a:xfrm>
            <a:off x="-231416" y="4800600"/>
            <a:ext cx="12779560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6600" b="1" dirty="0">
                <a:ln w="0"/>
                <a:solidFill>
                  <a:srgbClr val="002060"/>
                </a:solidFill>
                <a:effectLst>
                  <a:glow rad="101600">
                    <a:schemeClr val="bg1">
                      <a:alpha val="97000"/>
                    </a:schemeClr>
                  </a:glow>
                </a:effectLst>
                <a:latin typeface="Franklin Gothic Medium Cond" panose="020B0606030402020204" pitchFamily="34" charset="0"/>
              </a:rPr>
              <a:t>Отчет об исполнении бюджета </a:t>
            </a:r>
          </a:p>
          <a:p>
            <a:pPr algn="r"/>
            <a:r>
              <a:rPr lang="ru-RU" sz="4600" b="1" dirty="0" err="1">
                <a:ln w="0"/>
                <a:solidFill>
                  <a:srgbClr val="002060"/>
                </a:solidFill>
                <a:effectLst>
                  <a:glow rad="88900">
                    <a:schemeClr val="bg1">
                      <a:alpha val="97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униципального</a:t>
            </a:r>
            <a:r>
              <a:rPr lang="ru-RU" sz="4600" b="1" dirty="0">
                <a:ln w="0"/>
                <a:solidFill>
                  <a:srgbClr val="002060"/>
                </a:solidFill>
                <a:effectLst>
                  <a:glow rad="88900">
                    <a:schemeClr val="bg1">
                      <a:alpha val="97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 образования</a:t>
            </a:r>
          </a:p>
          <a:p>
            <a:pPr algn="r"/>
            <a:r>
              <a:rPr lang="ru-RU" sz="4600" b="1" dirty="0">
                <a:ln w="0"/>
                <a:solidFill>
                  <a:srgbClr val="002060"/>
                </a:solidFill>
                <a:effectLst>
                  <a:glow rad="88900">
                    <a:schemeClr val="bg1">
                      <a:alpha val="97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Пашское сельское поселение</a:t>
            </a:r>
          </a:p>
          <a:p>
            <a:pPr algn="r"/>
            <a:r>
              <a:rPr lang="ru-RU" sz="5400" b="1">
                <a:ln w="0"/>
                <a:solidFill>
                  <a:srgbClr val="002060"/>
                </a:solidFill>
                <a:effectLst>
                  <a:glow rad="88900">
                    <a:schemeClr val="bg1">
                      <a:alpha val="97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за 2024 </a:t>
            </a:r>
            <a:r>
              <a:rPr lang="ru-RU" sz="5400" b="1" dirty="0">
                <a:ln w="0"/>
                <a:solidFill>
                  <a:srgbClr val="002060"/>
                </a:solidFill>
                <a:effectLst>
                  <a:glow rad="88900">
                    <a:schemeClr val="bg1">
                      <a:alpha val="97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год</a:t>
            </a:r>
            <a:endParaRPr lang="ru-RU" sz="5400" b="1" cap="none" spc="0" dirty="0">
              <a:ln w="0"/>
              <a:solidFill>
                <a:srgbClr val="002060"/>
              </a:solidFill>
              <a:effectLst>
                <a:glow rad="38100">
                  <a:schemeClr val="bg1">
                    <a:alpha val="97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F7B4300-A1A8-49E0-8D35-AFBACE50DA43}"/>
              </a:ext>
            </a:extLst>
          </p:cNvPr>
          <p:cNvSpPr/>
          <p:nvPr/>
        </p:nvSpPr>
        <p:spPr>
          <a:xfrm>
            <a:off x="-231416" y="472357"/>
            <a:ext cx="1277956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6600" b="1" dirty="0">
                <a:ln w="0"/>
                <a:solidFill>
                  <a:srgbClr val="002060"/>
                </a:solidFill>
                <a:effectLst>
                  <a:glow rad="101600">
                    <a:schemeClr val="bg1">
                      <a:alpha val="97000"/>
                    </a:schemeClr>
                  </a:glow>
                </a:effectLst>
                <a:latin typeface="Franklin Gothic Medium Cond" panose="020B0606030402020204" pitchFamily="34" charset="0"/>
              </a:rPr>
              <a:t>БЮДЖЕТ ДЛЯ ГРАЖДАН</a:t>
            </a:r>
            <a:endParaRPr lang="ru-RU" sz="5400" b="1" cap="none" spc="0" dirty="0">
              <a:ln w="0"/>
              <a:solidFill>
                <a:srgbClr val="002060"/>
              </a:solidFill>
              <a:effectLst>
                <a:glow rad="38100">
                  <a:schemeClr val="bg1">
                    <a:alpha val="97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82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EE1A4D8-20E6-4811-89D3-D489EBE79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41"/>
          <a:stretch/>
        </p:blipFill>
        <p:spPr>
          <a:xfrm>
            <a:off x="-8" y="-31161"/>
            <a:ext cx="12801608" cy="9607551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B14D2AB4-EC6E-400B-AF80-17FC4BB15389}"/>
              </a:ext>
            </a:extLst>
          </p:cNvPr>
          <p:cNvSpPr/>
          <p:nvPr/>
        </p:nvSpPr>
        <p:spPr>
          <a:xfrm>
            <a:off x="6096000" y="1860730"/>
            <a:ext cx="6501172" cy="96367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2000"/>
            </a:schemeClr>
          </a:solidFill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"Безопасность Пашского сельского поселения" </a:t>
            </a:r>
          </a:p>
          <a:p>
            <a:pPr lvl="0"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100%, </a:t>
            </a: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планом предусмотрено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3 599,29 тыс. руб.;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C1972BD-653C-4F76-B8EF-E7C49D44739A}"/>
              </a:ext>
            </a:extLst>
          </p:cNvPr>
          <p:cNvSpPr/>
          <p:nvPr/>
        </p:nvSpPr>
        <p:spPr>
          <a:xfrm>
            <a:off x="6096000" y="3104202"/>
            <a:ext cx="6501173" cy="646986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2000"/>
            </a:schemeClr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"Развитие автомобильных дорог в Пашском сельском поселении" 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100%, </a:t>
            </a: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планом предусмотрено</a:t>
            </a:r>
            <a:r>
              <a:rPr lang="ru-RU" sz="16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14 458,39 тыс. руб.;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0784E25D-9669-44F4-A58A-0C4768432B9E}"/>
              </a:ext>
            </a:extLst>
          </p:cNvPr>
          <p:cNvSpPr/>
          <p:nvPr/>
        </p:nvSpPr>
        <p:spPr>
          <a:xfrm>
            <a:off x="6096000" y="4058502"/>
            <a:ext cx="6501172" cy="126189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2000"/>
            </a:schemeClr>
          </a:solidFill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"Обеспечение устойчивого функционирования и развития коммунальной и инженерной инфраструктуры и повышение энергоэффективности в Пашском сельском поселении " </a:t>
            </a:r>
          </a:p>
          <a:p>
            <a:pPr lvl="0"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97,1%, </a:t>
            </a: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планом предусмотрено</a:t>
            </a:r>
            <a:r>
              <a:rPr lang="ru-RU" sz="16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21 260,45 тыс. руб.;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477F1CCC-1B87-4456-B3E7-C1BBA2D3419A}"/>
              </a:ext>
            </a:extLst>
          </p:cNvPr>
          <p:cNvSpPr/>
          <p:nvPr/>
        </p:nvSpPr>
        <p:spPr>
          <a:xfrm>
            <a:off x="6096000" y="5657105"/>
            <a:ext cx="6501172" cy="86081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2000"/>
            </a:schemeClr>
          </a:solidFill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"Устойчивое развитие Пашского сельского поселения" </a:t>
            </a:r>
          </a:p>
          <a:p>
            <a:pPr lvl="0"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98,6%, </a:t>
            </a: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планом предусмотрено</a:t>
            </a:r>
            <a:r>
              <a:rPr lang="ru-RU" sz="16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45 604,75 тыс. руб.;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3C99E933-5C57-4A46-ACD7-01965FB64AE2}"/>
              </a:ext>
            </a:extLst>
          </p:cNvPr>
          <p:cNvSpPr/>
          <p:nvPr/>
        </p:nvSpPr>
        <p:spPr>
          <a:xfrm>
            <a:off x="6096000" y="6815120"/>
            <a:ext cx="6501172" cy="103934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2000"/>
            </a:schemeClr>
          </a:solidFill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"Борьба с борщевиком Сосновского на территории Пашского сельского поселения" </a:t>
            </a:r>
          </a:p>
          <a:p>
            <a:pPr lvl="0"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100%, </a:t>
            </a: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планом предусмотрено</a:t>
            </a:r>
            <a:r>
              <a:rPr lang="ru-RU" sz="16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764,48 тыс. руб.;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A69FD651-613E-4A98-8B6B-60272B9A49DF}"/>
              </a:ext>
            </a:extLst>
          </p:cNvPr>
          <p:cNvSpPr/>
          <p:nvPr/>
        </p:nvSpPr>
        <p:spPr>
          <a:xfrm>
            <a:off x="6096000" y="8132619"/>
            <a:ext cx="6501172" cy="92931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2000"/>
            </a:schemeClr>
          </a:solidFill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"Формирование комфортной городской среды" </a:t>
            </a:r>
          </a:p>
          <a:p>
            <a:pPr lvl="0"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100%, </a:t>
            </a: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планом предусмотрено</a:t>
            </a:r>
            <a:r>
              <a:rPr lang="ru-RU" sz="16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10 458,14 тыс. руб.;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4489593-67B4-48DD-80A9-12A321D32258}"/>
              </a:ext>
            </a:extLst>
          </p:cNvPr>
          <p:cNvSpPr/>
          <p:nvPr/>
        </p:nvSpPr>
        <p:spPr>
          <a:xfrm>
            <a:off x="-8" y="50412"/>
            <a:ext cx="1280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800" dirty="0">
                <a:solidFill>
                  <a:srgbClr val="0033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Анализ муниципальных программ показывает,</a:t>
            </a:r>
          </a:p>
          <a:p>
            <a:pPr indent="449580" algn="ctr">
              <a:spcAft>
                <a:spcPts val="0"/>
              </a:spcAft>
            </a:pPr>
            <a:r>
              <a:rPr lang="ru-RU" sz="2800" dirty="0">
                <a:solidFill>
                  <a:srgbClr val="0033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что в целом </a:t>
            </a:r>
            <a:r>
              <a:rPr lang="ru-RU" sz="2800" b="1" dirty="0">
                <a:solidFill>
                  <a:srgbClr val="0033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за 2024 год</a:t>
            </a:r>
          </a:p>
          <a:p>
            <a:pPr indent="449580" algn="ctr">
              <a:spcAft>
                <a:spcPts val="0"/>
              </a:spcAft>
            </a:pPr>
            <a:r>
              <a:rPr lang="ru-RU" sz="2400" dirty="0">
                <a:solidFill>
                  <a:srgbClr val="0033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исполнение составляет </a:t>
            </a:r>
            <a:r>
              <a:rPr lang="ru-RU" sz="3200" b="1" u="sng" dirty="0">
                <a:solidFill>
                  <a:srgbClr val="7030A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94 887,66 тыс. рублей</a:t>
            </a:r>
            <a:r>
              <a:rPr lang="ru-RU" sz="2400" dirty="0">
                <a:solidFill>
                  <a:srgbClr val="7030A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3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или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u="sng" dirty="0">
                <a:solidFill>
                  <a:srgbClr val="7030A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98,7% </a:t>
            </a:r>
            <a:r>
              <a:rPr lang="ru-RU" sz="2400" dirty="0">
                <a:solidFill>
                  <a:srgbClr val="7030A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33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от уточненного плана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CF2BDC7-748C-492A-88DE-00BC161177BC}"/>
              </a:ext>
            </a:extLst>
          </p:cNvPr>
          <p:cNvSpPr/>
          <p:nvPr/>
        </p:nvSpPr>
        <p:spPr>
          <a:xfrm>
            <a:off x="0" y="1378317"/>
            <a:ext cx="1280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b="1" dirty="0">
                <a:solidFill>
                  <a:srgbClr val="003300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В разрезе муниципальных программ исполнение плановых назначений составляет:</a:t>
            </a:r>
            <a:endParaRPr lang="ru-RU" sz="1600" b="1" dirty="0">
              <a:solidFill>
                <a:srgbClr val="003300"/>
              </a:solidFill>
              <a:latin typeface="Bahnschrift SemiBold SemiConden" panose="020B0502040204020203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53C64EA8-C0FB-4A4A-952F-549A62E8F2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7895014"/>
              </p:ext>
            </p:extLst>
          </p:nvPr>
        </p:nvGraphicFramePr>
        <p:xfrm>
          <a:off x="0" y="1922849"/>
          <a:ext cx="5891572" cy="713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0676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255539-0D2C-4B63-B676-F50FC31B6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249128E-D3DE-45A5-A772-74E010FD4C46}"/>
              </a:ext>
            </a:extLst>
          </p:cNvPr>
          <p:cNvSpPr/>
          <p:nvPr/>
        </p:nvSpPr>
        <p:spPr>
          <a:xfrm>
            <a:off x="676273" y="667018"/>
            <a:ext cx="11449050" cy="4308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>
                <a:ln w="0"/>
                <a:solidFill>
                  <a:srgbClr val="003300"/>
                </a:solidFill>
                <a:effectLst>
                  <a:glow rad="63500">
                    <a:schemeClr val="bg1">
                      <a:alpha val="94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программных расходов в общих расходах бюджета в 2024 году составил</a:t>
            </a:r>
            <a:r>
              <a:rPr lang="ru-RU" sz="4400" b="1" dirty="0">
                <a:ln w="0"/>
                <a:solidFill>
                  <a:srgbClr val="003300"/>
                </a:solidFill>
                <a:effectLst>
                  <a:glow rad="63500">
                    <a:schemeClr val="bg1">
                      <a:alpha val="94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u="sng" dirty="0">
                <a:ln w="0"/>
                <a:solidFill>
                  <a:srgbClr val="7030A0"/>
                </a:solidFill>
                <a:effectLst>
                  <a:glow rad="63500">
                    <a:schemeClr val="bg1">
                      <a:alpha val="94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83,4%,</a:t>
            </a:r>
          </a:p>
          <a:p>
            <a:pPr algn="ctr"/>
            <a:r>
              <a:rPr lang="ru-RU" sz="4400" b="1" i="1" dirty="0">
                <a:ln w="0"/>
                <a:solidFill>
                  <a:srgbClr val="003300"/>
                </a:solidFill>
                <a:effectLst>
                  <a:glow rad="63500">
                    <a:schemeClr val="bg1">
                      <a:alpha val="94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по сравнению с 2023 годом,</a:t>
            </a:r>
          </a:p>
          <a:p>
            <a:pPr algn="ctr"/>
            <a:r>
              <a:rPr lang="ru-RU" sz="4400" b="1" u="sng" dirty="0">
                <a:ln w="0"/>
                <a:solidFill>
                  <a:srgbClr val="7030A0"/>
                </a:solidFill>
                <a:effectLst>
                  <a:glow rad="63500">
                    <a:schemeClr val="bg1">
                      <a:alpha val="94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ниже на 6,3%.</a:t>
            </a:r>
          </a:p>
          <a:p>
            <a:pPr algn="ctr"/>
            <a:endParaRPr lang="ru-RU" sz="4400" b="1" u="sng" dirty="0">
              <a:ln w="0"/>
              <a:solidFill>
                <a:srgbClr val="7030A0"/>
              </a:solidFill>
              <a:effectLst>
                <a:glow rad="63500">
                  <a:schemeClr val="bg1">
                    <a:alpha val="94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id="{73F61784-97EB-40BE-A34D-9189FA684C81}"/>
              </a:ext>
            </a:extLst>
          </p:cNvPr>
          <p:cNvSpPr/>
          <p:nvPr/>
        </p:nvSpPr>
        <p:spPr>
          <a:xfrm>
            <a:off x="341958" y="361950"/>
            <a:ext cx="12117683" cy="4057650"/>
          </a:xfrm>
          <a:prstGeom prst="frame">
            <a:avLst>
              <a:gd name="adj1" fmla="val 470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A0EAC04E-A70A-45FC-96AA-A422DCAE117B}"/>
              </a:ext>
            </a:extLst>
          </p:cNvPr>
          <p:cNvSpPr/>
          <p:nvPr/>
        </p:nvSpPr>
        <p:spPr>
          <a:xfrm>
            <a:off x="341958" y="4724668"/>
            <a:ext cx="12117683" cy="4514582"/>
          </a:xfrm>
          <a:prstGeom prst="frame">
            <a:avLst>
              <a:gd name="adj1" fmla="val 3955"/>
            </a:avLst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46AF31F-42ED-4794-BA60-6FEC4ED31D0E}"/>
              </a:ext>
            </a:extLst>
          </p:cNvPr>
          <p:cNvSpPr/>
          <p:nvPr/>
        </p:nvSpPr>
        <p:spPr>
          <a:xfrm>
            <a:off x="514348" y="5243021"/>
            <a:ext cx="11772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i="1" dirty="0">
                <a:ln w="0"/>
                <a:solidFill>
                  <a:srgbClr val="003300"/>
                </a:solidFill>
                <a:effectLst>
                  <a:glow rad="63500">
                    <a:schemeClr val="bg1">
                      <a:alpha val="94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непрограммных расходов в общих расходах бюджета в 2024 году составил</a:t>
            </a:r>
            <a:r>
              <a:rPr lang="ru-RU" sz="4400" b="1" dirty="0">
                <a:ln w="0"/>
                <a:solidFill>
                  <a:srgbClr val="003300"/>
                </a:solidFill>
                <a:effectLst>
                  <a:glow rad="63500">
                    <a:schemeClr val="bg1">
                      <a:alpha val="94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u="sng" dirty="0">
                <a:ln w="0"/>
                <a:solidFill>
                  <a:srgbClr val="7030A0"/>
                </a:solidFill>
                <a:effectLst>
                  <a:glow rad="63500">
                    <a:schemeClr val="bg1">
                      <a:alpha val="94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16,6%,</a:t>
            </a:r>
          </a:p>
          <a:p>
            <a:pPr lvl="0" algn="ctr"/>
            <a:r>
              <a:rPr lang="ru-RU" sz="4400" b="1" i="1" dirty="0">
                <a:ln w="0"/>
                <a:solidFill>
                  <a:srgbClr val="003300"/>
                </a:solidFill>
                <a:effectLst>
                  <a:glow rad="63500">
                    <a:schemeClr val="bg1">
                      <a:alpha val="94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по сравнению с 2023 годом,</a:t>
            </a:r>
          </a:p>
          <a:p>
            <a:pPr lvl="0" algn="ctr"/>
            <a:r>
              <a:rPr lang="ru-RU" sz="5400" b="1" u="sng" dirty="0">
                <a:ln w="0"/>
                <a:solidFill>
                  <a:srgbClr val="7030A0"/>
                </a:solidFill>
                <a:effectLst>
                  <a:glow rad="63500">
                    <a:schemeClr val="bg1">
                      <a:alpha val="94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выше </a:t>
            </a:r>
            <a:r>
              <a:rPr lang="ru-RU" sz="5400" b="1" u="sng">
                <a:ln w="0"/>
                <a:solidFill>
                  <a:srgbClr val="7030A0"/>
                </a:solidFill>
                <a:effectLst>
                  <a:glow rad="63500">
                    <a:schemeClr val="bg1">
                      <a:alpha val="94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на 6,3%.</a:t>
            </a:r>
            <a:endParaRPr lang="ru-RU" sz="5400" b="1" u="sng" dirty="0">
              <a:ln w="0"/>
              <a:solidFill>
                <a:srgbClr val="7030A0"/>
              </a:solidFill>
              <a:effectLst>
                <a:glow rad="63500">
                  <a:schemeClr val="bg1">
                    <a:alpha val="94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8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E08382-37E6-454B-9C31-B099D79E48E2}"/>
              </a:ext>
            </a:extLst>
          </p:cNvPr>
          <p:cNvSpPr txBox="1"/>
          <p:nvPr/>
        </p:nvSpPr>
        <p:spPr>
          <a:xfrm>
            <a:off x="703384" y="2849680"/>
            <a:ext cx="11394831" cy="5921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7780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10541" cmpd="sng">
                  <a:noFill/>
                  <a:prstDash val="solid"/>
                </a:ln>
                <a:solidFill>
                  <a:srgbClr val="18501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 </a:t>
            </a:r>
            <a:r>
              <a:rPr kumimoji="0" lang="ru-RU" sz="2800" b="1" i="0" u="none" strike="noStrike" kern="1200" cap="none" spc="0" normalizeH="0" baseline="0" noProof="0" dirty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создан с целью обеспечения открытости и прозрачности исполнения бюджета, представления основных характеристик и положений в доступной и понятной для населения форме.</a:t>
            </a:r>
          </a:p>
          <a:p>
            <a:pPr marL="0" marR="0" lvl="0" indent="0" algn="just" defTabSz="17780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 w="10541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17780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10541" cmpd="sng">
                  <a:noFill/>
                  <a:prstDash val="solid"/>
                </a:ln>
                <a:solidFill>
                  <a:srgbClr val="18501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  <a:r>
              <a:rPr kumimoji="0" lang="ru-RU" sz="2800" b="1" i="0" u="none" strike="noStrike" kern="1200" cap="none" spc="0" normalizeH="0" baseline="0" noProof="0" dirty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marL="0" marR="0" lvl="0" indent="0" algn="just" defTabSz="17780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 w="10541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>
                <a:solidFill>
                  <a:srgbClr val="185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бюджета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этап бюджетного процесса, который начинается с момента утверждения бюджета и продолжается в течение текущего финансового года. </a:t>
            </a:r>
          </a:p>
          <a:p>
            <a:pPr algn="just"/>
            <a:endParaRPr lang="ru-RU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9839C9-F49A-40C9-AD6D-584BF6D175EF}"/>
              </a:ext>
            </a:extLst>
          </p:cNvPr>
          <p:cNvSpPr/>
          <p:nvPr/>
        </p:nvSpPr>
        <p:spPr>
          <a:xfrm>
            <a:off x="-231416" y="472357"/>
            <a:ext cx="1277956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6600" b="1" dirty="0">
                <a:ln w="0"/>
                <a:solidFill>
                  <a:srgbClr val="002060"/>
                </a:solidFill>
                <a:effectLst>
                  <a:glow rad="101600">
                    <a:schemeClr val="bg1">
                      <a:alpha val="97000"/>
                    </a:schemeClr>
                  </a:glow>
                </a:effectLst>
                <a:latin typeface="Franklin Gothic Medium Cond" panose="020B0606030402020204" pitchFamily="34" charset="0"/>
              </a:rPr>
              <a:t>ГЛОССАРИЙ</a:t>
            </a:r>
            <a:endParaRPr lang="ru-RU" sz="5400" b="1" cap="none" spc="0" dirty="0">
              <a:ln w="0"/>
              <a:solidFill>
                <a:srgbClr val="002060"/>
              </a:solidFill>
              <a:effectLst>
                <a:glow rad="38100">
                  <a:schemeClr val="bg1">
                    <a:alpha val="97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0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E55669-8924-4AA8-99A9-2C6C8F8C2DCD}"/>
              </a:ext>
            </a:extLst>
          </p:cNvPr>
          <p:cNvSpPr/>
          <p:nvPr/>
        </p:nvSpPr>
        <p:spPr>
          <a:xfrm>
            <a:off x="277643" y="510769"/>
            <a:ext cx="12072395" cy="61555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u="sng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Численность населения Пашского сельского поселения</a:t>
            </a:r>
          </a:p>
          <a:p>
            <a:pPr algn="r"/>
            <a:r>
              <a:rPr lang="ru-RU" sz="2800" b="1" u="sng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(на 01.01.2025 г.)</a:t>
            </a:r>
          </a:p>
          <a:p>
            <a:r>
              <a:rPr lang="ru-RU" sz="6600" b="1" u="sng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4 276 человек </a:t>
            </a:r>
          </a:p>
          <a:p>
            <a:pPr algn="r"/>
            <a:r>
              <a:rPr lang="ru-RU" sz="2800" b="1" u="sng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(на </a:t>
            </a:r>
            <a:r>
              <a:rPr lang="en-US" sz="2800" b="1" u="sng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128 </a:t>
            </a:r>
            <a:r>
              <a:rPr lang="ru-RU" sz="2800" b="1" u="sng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человек меньше, чем на 01.01.2024 г.)</a:t>
            </a:r>
          </a:p>
          <a:p>
            <a:endParaRPr lang="ru-RU" sz="2800" b="1" u="sng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sz="2800" b="1" u="sng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Число родившихся в 2024 году – 16 человек </a:t>
            </a:r>
            <a:r>
              <a:rPr lang="ru-RU" sz="2000" b="1" u="sng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(на 3 больше чем в 2023 году)</a:t>
            </a:r>
          </a:p>
          <a:p>
            <a:r>
              <a:rPr lang="ru-RU" sz="2800" b="1" u="sng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Число умерших в 2024 году – 96 человек </a:t>
            </a:r>
            <a:r>
              <a:rPr lang="ru-RU" sz="2000" b="1" u="sng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(на 25 больше чем в 2023 году)</a:t>
            </a:r>
          </a:p>
          <a:p>
            <a:r>
              <a:rPr lang="ru-RU" sz="2800" b="1" u="sng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</a:t>
            </a:r>
          </a:p>
          <a:p>
            <a:pPr algn="r"/>
            <a:endParaRPr lang="ru-RU" sz="2800" b="1" u="sng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ru-RU" sz="9600" b="1" u="sng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B99B09-13E1-4740-9FDE-5520BBCFA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25" y="4454177"/>
            <a:ext cx="5023115" cy="50231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D10C6B-1DC8-4FDE-91BA-C4E230E10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9617" y="4067316"/>
            <a:ext cx="5023115" cy="502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8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862D43-98F7-4BBB-B2A7-492C21C6F737}"/>
              </a:ext>
            </a:extLst>
          </p:cNvPr>
          <p:cNvSpPr/>
          <p:nvPr/>
        </p:nvSpPr>
        <p:spPr>
          <a:xfrm>
            <a:off x="0" y="7045569"/>
            <a:ext cx="844062" cy="2028093"/>
          </a:xfrm>
          <a:prstGeom prst="rect">
            <a:avLst/>
          </a:prstGeom>
          <a:solidFill>
            <a:srgbClr val="4F0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C87651-0F28-49E4-A787-A49F80B44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01" t="27391" r="-7142"/>
          <a:stretch/>
        </p:blipFill>
        <p:spPr>
          <a:xfrm>
            <a:off x="-973015" y="6224954"/>
            <a:ext cx="14689015" cy="52284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255370-CE5B-4864-934C-BC567B2BD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2546"/>
            <a:ext cx="12801600" cy="72009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928DE69-7B96-43E5-9CDA-D514F9B2072B}"/>
              </a:ext>
            </a:extLst>
          </p:cNvPr>
          <p:cNvSpPr/>
          <p:nvPr/>
        </p:nvSpPr>
        <p:spPr>
          <a:xfrm>
            <a:off x="-973015" y="3041382"/>
            <a:ext cx="14689015" cy="38652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9367" y="393538"/>
            <a:ext cx="12072395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Бюджет МО Пашское сельское поселение на 2024 год принят решением совета депутатов </a:t>
            </a:r>
          </a:p>
          <a:p>
            <a:pPr algn="ctr"/>
            <a:r>
              <a:rPr lang="ru-RU" sz="3600" b="1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от 14.12.2023 года № 44/213/67 «О бюджете муниципального образования Пашское сельское поселение Волховского муниципального района Ленинградской области на 2024 год и плановый период 2025 и 2026 годов</a:t>
            </a:r>
          </a:p>
          <a:p>
            <a:pPr algn="ctr"/>
            <a:r>
              <a:rPr lang="ru-RU" sz="36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по доходам и расходам в сумме</a:t>
            </a:r>
          </a:p>
          <a:p>
            <a:pPr algn="ctr"/>
            <a:r>
              <a:rPr lang="ru-RU" sz="5400" b="1" u="sng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52 453,80 тыс. руб.</a:t>
            </a:r>
            <a:endParaRPr lang="ru-RU" sz="7200" b="1" u="sng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0437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3B43DF-FD72-46B7-B1C8-436C552E11A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1601" cy="9601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F58A844-78F8-4A1E-9060-E3BC16A30B22}"/>
              </a:ext>
            </a:extLst>
          </p:cNvPr>
          <p:cNvSpPr/>
          <p:nvPr/>
        </p:nvSpPr>
        <p:spPr>
          <a:xfrm>
            <a:off x="319314" y="296568"/>
            <a:ext cx="12117683" cy="40010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u="sng" dirty="0">
                <a:ln w="0"/>
                <a:solidFill>
                  <a:srgbClr val="0033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на 01.01.2025г. </a:t>
            </a:r>
          </a:p>
          <a:p>
            <a:r>
              <a:rPr lang="ru-RU" sz="4400" b="1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По доходам</a:t>
            </a:r>
            <a:r>
              <a:rPr lang="ru-RU" sz="4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4400" b="1" dirty="0">
                <a:ln w="0"/>
                <a:solidFill>
                  <a:srgbClr val="0033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бюджета</a:t>
            </a:r>
            <a:r>
              <a:rPr lang="ru-RU" sz="44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– </a:t>
            </a:r>
            <a:r>
              <a:rPr lang="ru-RU" sz="4400" b="1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112 353,5 тыс. руб.</a:t>
            </a:r>
            <a:r>
              <a:rPr lang="ru-RU" sz="4400" b="1" dirty="0">
                <a:ln w="0"/>
                <a:solidFill>
                  <a:srgbClr val="0033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</a:t>
            </a:r>
            <a:r>
              <a:rPr lang="ru-RU" sz="4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  <a:p>
            <a:r>
              <a:rPr lang="ru-RU" sz="4400" b="1" u="sng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По расходам</a:t>
            </a:r>
            <a:r>
              <a:rPr lang="ru-RU" sz="44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4400" b="1" dirty="0">
                <a:ln w="0"/>
                <a:solidFill>
                  <a:srgbClr val="0033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бюджета</a:t>
            </a:r>
            <a:r>
              <a:rPr lang="ru-RU" sz="44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– </a:t>
            </a:r>
            <a:r>
              <a:rPr lang="ru-RU" sz="4400" b="1" u="sng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115 558,8 тыс. руб.</a:t>
            </a:r>
            <a:r>
              <a:rPr lang="ru-RU" sz="44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endParaRPr lang="en-US" sz="44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r"/>
            <a:r>
              <a:rPr lang="ru-RU" sz="3600" b="1" dirty="0">
                <a:ln w="0"/>
                <a:solidFill>
                  <a:srgbClr val="0033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по источникам финансирования</a:t>
            </a:r>
            <a:r>
              <a:rPr lang="ru-RU" sz="36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4000" b="1" u="sng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дефицита бюджета </a:t>
            </a:r>
            <a:endParaRPr lang="en-US" sz="3600" b="1" u="sng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r"/>
            <a:r>
              <a:rPr lang="ru-RU" sz="6600" b="1" u="sng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3 205,3 тыс. руб.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6C7B83D-8EF8-4B17-A88A-B1EC859BD37F}"/>
              </a:ext>
            </a:extLst>
          </p:cNvPr>
          <p:cNvSpPr/>
          <p:nvPr/>
        </p:nvSpPr>
        <p:spPr>
          <a:xfrm>
            <a:off x="0" y="4297663"/>
            <a:ext cx="12801602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u="sng" dirty="0">
                <a:ln w="0"/>
                <a:solidFill>
                  <a:srgbClr val="0033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доходной части бюджета за 2024 год составило</a:t>
            </a:r>
          </a:p>
          <a:p>
            <a:pPr algn="ctr"/>
            <a:r>
              <a:rPr lang="ru-RU" sz="8000" b="1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112 848,3 </a:t>
            </a:r>
            <a:r>
              <a:rPr lang="ru-RU" sz="4800" b="1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r"/>
            <a:r>
              <a:rPr lang="ru-RU" sz="3200" b="1" u="sng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них 29 558,5 тыс. руб. собственные доходы </a:t>
            </a:r>
            <a:endParaRPr lang="ru-RU" sz="4800" b="1" u="sng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B25EF44-14D7-41C7-9DC7-16EA30432687}"/>
              </a:ext>
            </a:extLst>
          </p:cNvPr>
          <p:cNvSpPr/>
          <p:nvPr/>
        </p:nvSpPr>
        <p:spPr>
          <a:xfrm>
            <a:off x="-2" y="7106744"/>
            <a:ext cx="12801602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u="sng" dirty="0">
                <a:ln w="0"/>
                <a:solidFill>
                  <a:srgbClr val="0033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расходной части бюджета за 2024 год составило</a:t>
            </a:r>
          </a:p>
          <a:p>
            <a:pPr algn="ctr"/>
            <a:r>
              <a:rPr lang="ru-RU" sz="8000" b="1" u="sng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113 810,5 </a:t>
            </a:r>
            <a:r>
              <a:rPr lang="ru-RU" sz="4800" b="1" u="sng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7200" b="1" u="sng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237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2BA85F-C045-4F2F-ABD1-36EBB55C7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3" t="-3623" r="2464" b="-3243"/>
          <a:stretch/>
        </p:blipFill>
        <p:spPr>
          <a:xfrm>
            <a:off x="0" y="-340257"/>
            <a:ext cx="12801600" cy="1003524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688488-4731-4D0D-948C-F046E5DCBC7D}"/>
              </a:ext>
            </a:extLst>
          </p:cNvPr>
          <p:cNvSpPr/>
          <p:nvPr/>
        </p:nvSpPr>
        <p:spPr>
          <a:xfrm>
            <a:off x="319314" y="296568"/>
            <a:ext cx="12117683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u="sng" dirty="0">
                <a:ln w="0"/>
                <a:solidFill>
                  <a:srgbClr val="0033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часть бюджета </a:t>
            </a:r>
          </a:p>
          <a:p>
            <a:endParaRPr lang="ru-RU" sz="4800" b="1" u="sng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sz="5400" b="1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Выполнение 100,4%</a:t>
            </a:r>
          </a:p>
          <a:p>
            <a:pPr algn="r"/>
            <a:r>
              <a:rPr lang="ru-RU" sz="2800" b="1" u="sng" dirty="0">
                <a:ln w="0"/>
                <a:solidFill>
                  <a:srgbClr val="0033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(план 112 353,5 тыс. руб., фактически поступило 112 848,3 тыс. руб.)</a:t>
            </a:r>
          </a:p>
          <a:p>
            <a:r>
              <a:rPr lang="ru-RU" sz="3200" b="1" dirty="0">
                <a:ln w="0"/>
                <a:solidFill>
                  <a:srgbClr val="0033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из них:</a:t>
            </a:r>
          </a:p>
          <a:p>
            <a:pPr marL="571500" indent="-571500">
              <a:buFontTx/>
              <a:buChar char="-"/>
            </a:pPr>
            <a:r>
              <a:rPr lang="ru-RU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по налоговым и неналоговым доходам на 102,8% </a:t>
            </a:r>
            <a:r>
              <a:rPr lang="ru-RU" sz="1600" b="1" u="sng" dirty="0">
                <a:ln w="0"/>
                <a:solidFill>
                  <a:srgbClr val="0033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(план 28 748,0 тыс. руб., фактически поступило 29 558,5 тыс. руб.)</a:t>
            </a:r>
          </a:p>
          <a:p>
            <a:pPr marL="571500" lvl="0" indent="-571500">
              <a:buFontTx/>
              <a:buChar char="-"/>
            </a:pPr>
            <a:r>
              <a:rPr lang="ru-RU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по безвозмездным поступлениям на 99,6%</a:t>
            </a:r>
            <a:r>
              <a:rPr lang="ru-RU" sz="2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1600" b="1" u="sng" dirty="0">
                <a:ln w="0"/>
                <a:solidFill>
                  <a:srgbClr val="0033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(план 83 605,5 тыс. руб., фактически поступило 83 289,8 тыс. руб.)</a:t>
            </a:r>
          </a:p>
          <a:p>
            <a:pPr algn="r"/>
            <a:endParaRPr lang="ru-RU" sz="6600" b="1" u="sng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6B70A2E-FB34-4CE6-BD62-777413EB0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793635"/>
              </p:ext>
            </p:extLst>
          </p:nvPr>
        </p:nvGraphicFramePr>
        <p:xfrm>
          <a:off x="2016370" y="4005385"/>
          <a:ext cx="8534400" cy="5443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923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9CAF88-A4BE-4E14-B6E6-7CDC5BE153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71" r="18404"/>
          <a:stretch/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DA53E42-8037-4760-94AA-DA33310D5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373773"/>
              </p:ext>
            </p:extLst>
          </p:nvPr>
        </p:nvGraphicFramePr>
        <p:xfrm>
          <a:off x="294796" y="982487"/>
          <a:ext cx="12212008" cy="82153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130575">
                  <a:extLst>
                    <a:ext uri="{9D8B030D-6E8A-4147-A177-3AD203B41FA5}">
                      <a16:colId xmlns:a16="http://schemas.microsoft.com/office/drawing/2014/main" val="3455314406"/>
                    </a:ext>
                  </a:extLst>
                </a:gridCol>
                <a:gridCol w="1646501">
                  <a:extLst>
                    <a:ext uri="{9D8B030D-6E8A-4147-A177-3AD203B41FA5}">
                      <a16:colId xmlns:a16="http://schemas.microsoft.com/office/drawing/2014/main" val="1225927000"/>
                    </a:ext>
                  </a:extLst>
                </a:gridCol>
                <a:gridCol w="1743456">
                  <a:extLst>
                    <a:ext uri="{9D8B030D-6E8A-4147-A177-3AD203B41FA5}">
                      <a16:colId xmlns:a16="http://schemas.microsoft.com/office/drawing/2014/main" val="3991339903"/>
                    </a:ext>
                  </a:extLst>
                </a:gridCol>
                <a:gridCol w="1670304">
                  <a:extLst>
                    <a:ext uri="{9D8B030D-6E8A-4147-A177-3AD203B41FA5}">
                      <a16:colId xmlns:a16="http://schemas.microsoft.com/office/drawing/2014/main" val="2250015197"/>
                    </a:ext>
                  </a:extLst>
                </a:gridCol>
                <a:gridCol w="1926336">
                  <a:extLst>
                    <a:ext uri="{9D8B030D-6E8A-4147-A177-3AD203B41FA5}">
                      <a16:colId xmlns:a16="http://schemas.microsoft.com/office/drawing/2014/main" val="3492945308"/>
                    </a:ext>
                  </a:extLst>
                </a:gridCol>
                <a:gridCol w="2094836">
                  <a:extLst>
                    <a:ext uri="{9D8B030D-6E8A-4147-A177-3AD203B41FA5}">
                      <a16:colId xmlns:a16="http://schemas.microsoft.com/office/drawing/2014/main" val="1718609538"/>
                    </a:ext>
                  </a:extLst>
                </a:gridCol>
              </a:tblGrid>
              <a:tr h="7452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доходных источников</a:t>
                      </a:r>
                      <a:endParaRPr lang="ru-RU" sz="1800" dirty="0"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6336" marR="66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Годовой план 2024</a:t>
                      </a:r>
                      <a:endParaRPr lang="ru-RU" sz="1800" dirty="0"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336" marR="66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Факт отчетного периода</a:t>
                      </a:r>
                      <a:endParaRPr lang="ru-RU" sz="1800" dirty="0"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6336" marR="66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Исполнения годового плана</a:t>
                      </a:r>
                      <a:endParaRPr lang="ru-RU" sz="1800" dirty="0"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336" marR="66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Факт соответствующего периода прошлого года</a:t>
                      </a:r>
                      <a:endParaRPr lang="ru-RU" sz="1800" dirty="0"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336" marR="663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 исполнения за соответствующий период прошлого года</a:t>
                      </a:r>
                      <a:endParaRPr lang="ru-RU" sz="1800" dirty="0"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336" marR="66336" marT="0" marB="0" anchor="ctr"/>
                </a:tc>
                <a:extLst>
                  <a:ext uri="{0D108BD9-81ED-4DB2-BD59-A6C34878D82A}">
                    <a16:rowId xmlns:a16="http://schemas.microsoft.com/office/drawing/2014/main" val="3564260768"/>
                  </a:ext>
                </a:extLst>
              </a:tr>
              <a:tr h="2346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Налоговые доходы 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336" marR="66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20317,1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20986,6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17225,9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2667204"/>
                  </a:ext>
                </a:extLst>
              </a:tr>
              <a:tr h="389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3300"/>
                          </a:solidFill>
                          <a:effectLst/>
                        </a:rPr>
                        <a:t>Налог на доходы с физических лиц</a:t>
                      </a:r>
                      <a:endParaRPr lang="ru-RU" sz="1800" b="0" dirty="0">
                        <a:solidFill>
                          <a:srgbClr val="003300"/>
                        </a:solidFill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336" marR="66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5305,4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5613,1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4668,6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1489672"/>
                  </a:ext>
                </a:extLst>
              </a:tr>
              <a:tr h="2346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3300"/>
                          </a:solidFill>
                          <a:effectLst/>
                        </a:rPr>
                        <a:t>Акцизы</a:t>
                      </a:r>
                      <a:endParaRPr lang="ru-RU" sz="1800" b="0" dirty="0">
                        <a:solidFill>
                          <a:srgbClr val="003300"/>
                        </a:solidFill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336" marR="66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8905,5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9267,7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8542,8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8222024"/>
                  </a:ext>
                </a:extLst>
              </a:tr>
              <a:tr h="338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3300"/>
                          </a:solidFill>
                          <a:effectLst/>
                        </a:rPr>
                        <a:t>Единый сельскохозяйственный налог</a:t>
                      </a:r>
                      <a:endParaRPr lang="ru-RU" sz="1800" b="0" dirty="0">
                        <a:solidFill>
                          <a:srgbClr val="003300"/>
                        </a:solidFill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336" marR="66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0873687"/>
                  </a:ext>
                </a:extLst>
              </a:tr>
              <a:tr h="2346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3300"/>
                          </a:solidFill>
                          <a:effectLst/>
                        </a:rPr>
                        <a:t>Налог на имущество</a:t>
                      </a:r>
                      <a:endParaRPr lang="ru-RU" sz="1800" b="0" dirty="0">
                        <a:solidFill>
                          <a:srgbClr val="003300"/>
                        </a:solidFill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336" marR="66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1069,5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1132,0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1089,3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3749819"/>
                  </a:ext>
                </a:extLst>
              </a:tr>
              <a:tr h="2346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3300"/>
                          </a:solidFill>
                          <a:effectLst/>
                        </a:rPr>
                        <a:t>Земельный налог</a:t>
                      </a:r>
                      <a:endParaRPr lang="ru-RU" sz="1800" b="0" dirty="0">
                        <a:solidFill>
                          <a:srgbClr val="003300"/>
                        </a:solidFill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336" marR="66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5026,2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4968,1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2912,2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1619601"/>
                  </a:ext>
                </a:extLst>
              </a:tr>
              <a:tr h="2346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3300"/>
                          </a:solidFill>
                          <a:effectLst/>
                        </a:rPr>
                        <a:t>Госпошлина</a:t>
                      </a:r>
                      <a:endParaRPr lang="ru-RU" sz="1800" b="0" dirty="0">
                        <a:solidFill>
                          <a:srgbClr val="003300"/>
                        </a:solidFill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336" marR="66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2687998"/>
                  </a:ext>
                </a:extLst>
              </a:tr>
              <a:tr h="2346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Неналоговые доходы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336" marR="66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8430,9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8571,9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8970,4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2717176"/>
                  </a:ext>
                </a:extLst>
              </a:tr>
              <a:tr h="234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3300"/>
                          </a:solidFill>
                          <a:effectLst/>
                        </a:rPr>
                        <a:t>Аренда имущества</a:t>
                      </a:r>
                      <a:endParaRPr lang="ru-RU" sz="1800" b="0" dirty="0">
                        <a:solidFill>
                          <a:srgbClr val="003300"/>
                        </a:solidFill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336" marR="66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1430,0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1430,0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1178,4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0362796"/>
                  </a:ext>
                </a:extLst>
              </a:tr>
              <a:tr h="234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3300"/>
                          </a:solidFill>
                          <a:effectLst/>
                        </a:rPr>
                        <a:t>Аренда земли</a:t>
                      </a:r>
                      <a:endParaRPr lang="ru-RU" sz="1800" b="0" dirty="0">
                        <a:solidFill>
                          <a:srgbClr val="003300"/>
                        </a:solidFill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336" marR="66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1553188"/>
                  </a:ext>
                </a:extLst>
              </a:tr>
              <a:tr h="583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3300"/>
                          </a:solidFill>
                          <a:effectLst/>
                        </a:rPr>
                        <a:t>Прочие поступления от использования имущества (найм)</a:t>
                      </a:r>
                      <a:endParaRPr lang="ru-RU" sz="1800" b="0" dirty="0">
                        <a:solidFill>
                          <a:srgbClr val="003300"/>
                        </a:solidFill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336" marR="66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971,9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997,3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682,3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9786260"/>
                  </a:ext>
                </a:extLst>
              </a:tr>
              <a:tr h="473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3300"/>
                          </a:solidFill>
                          <a:effectLst/>
                        </a:rPr>
                        <a:t>Прочие доходы от компенсации затрат</a:t>
                      </a:r>
                      <a:endParaRPr lang="ru-RU" sz="1800" b="0" dirty="0">
                        <a:solidFill>
                          <a:srgbClr val="003300"/>
                        </a:solidFill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336" marR="66336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76250" algn="l"/>
                        </a:tabLs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844,8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09575" algn="l"/>
                          <a:tab pos="714375" algn="l"/>
                        </a:tabLs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873,7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3265,5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798173"/>
                  </a:ext>
                </a:extLst>
              </a:tr>
              <a:tr h="389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3300"/>
                          </a:solidFill>
                          <a:effectLst/>
                        </a:rPr>
                        <a:t>Доходы от продажи земли</a:t>
                      </a:r>
                      <a:endParaRPr lang="ru-RU" sz="1800" b="0" dirty="0">
                        <a:solidFill>
                          <a:srgbClr val="003300"/>
                        </a:solidFill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336" marR="66336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76250" algn="l"/>
                        </a:tabLs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2420,2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09575" algn="l"/>
                          <a:tab pos="714375" algn="l"/>
                        </a:tabLs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2506,9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3056,1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9282773"/>
                  </a:ext>
                </a:extLst>
              </a:tr>
              <a:tr h="389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3300"/>
                          </a:solidFill>
                          <a:effectLst/>
                        </a:rPr>
                        <a:t>Реализация иного имущества</a:t>
                      </a:r>
                      <a:endParaRPr lang="ru-RU" sz="1800" b="0" dirty="0">
                        <a:solidFill>
                          <a:srgbClr val="003300"/>
                        </a:solidFill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336" marR="66336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76250" algn="l"/>
                        </a:tabLs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2540,4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09575" algn="l"/>
                          <a:tab pos="714375" algn="l"/>
                        </a:tabLs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2540,4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354,0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6906551"/>
                  </a:ext>
                </a:extLst>
              </a:tr>
              <a:tr h="583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3300"/>
                          </a:solidFill>
                          <a:effectLst/>
                        </a:rPr>
                        <a:t>Прочие поступления от денежных взысканий, (штрафов)</a:t>
                      </a:r>
                      <a:endParaRPr lang="ru-RU" sz="1800" b="0" dirty="0">
                        <a:solidFill>
                          <a:srgbClr val="003300"/>
                        </a:solidFill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336" marR="66336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76250" algn="l"/>
                        </a:tabLs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09575" algn="l"/>
                          <a:tab pos="714375" algn="l"/>
                        </a:tabLs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147325"/>
                  </a:ext>
                </a:extLst>
              </a:tr>
              <a:tr h="2346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ВСЕГО ДОХОДОВ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336" marR="66336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76250" algn="l"/>
                        </a:tabLs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09575" algn="l"/>
                          <a:tab pos="714375" algn="l"/>
                        </a:tabLs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213,7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3587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614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16DCFD-3325-467F-99F9-E8017CA0AA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14" r="14287"/>
          <a:stretch/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445BBF-A3B6-408C-8C49-78610938C7D8}"/>
              </a:ext>
            </a:extLst>
          </p:cNvPr>
          <p:cNvSpPr/>
          <p:nvPr/>
        </p:nvSpPr>
        <p:spPr>
          <a:xfrm>
            <a:off x="341958" y="0"/>
            <a:ext cx="12327295" cy="71865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ru-RU" sz="6000" b="1" u="sng" dirty="0">
                <a:ln w="0"/>
                <a:solidFill>
                  <a:srgbClr val="0033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бюджета</a:t>
            </a:r>
          </a:p>
          <a:p>
            <a:r>
              <a:rPr lang="ru-RU" sz="4400" b="1" u="sng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Выполнение 98,5  % </a:t>
            </a:r>
          </a:p>
          <a:p>
            <a:pPr algn="r"/>
            <a:r>
              <a:rPr lang="ru-RU" sz="2000" b="1" u="sng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(план 115 558,8 тыс. руб., направлено за 2024 год 113 810,5 тыс. руб.)</a:t>
            </a:r>
          </a:p>
          <a:p>
            <a:r>
              <a:rPr lang="ru-RU" sz="32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из них: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</a:rPr>
              <a:t>расходы в области культуры по разделу 0800. </a:t>
            </a:r>
            <a:r>
              <a:rPr lang="ru-RU" sz="1700" b="1" dirty="0">
                <a:solidFill>
                  <a:srgbClr val="7030A0"/>
                </a:solidFill>
              </a:rPr>
              <a:t>(</a:t>
            </a:r>
            <a:r>
              <a:rPr lang="ru-RU" sz="1700" b="1" u="sng" dirty="0">
                <a:solidFill>
                  <a:srgbClr val="7030A0"/>
                </a:solidFill>
              </a:rPr>
              <a:t>31,9 % </a:t>
            </a:r>
            <a:r>
              <a:rPr lang="ru-RU" sz="1700" b="1" dirty="0">
                <a:solidFill>
                  <a:srgbClr val="7030A0"/>
                </a:solidFill>
              </a:rPr>
              <a:t> от общих расходов бюджета Пашского сельского поселения) </a:t>
            </a:r>
          </a:p>
          <a:p>
            <a:pPr marL="285750" indent="-285750">
              <a:buFontTx/>
              <a:buChar char="-"/>
            </a:pP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</a:rPr>
              <a:t>раздел 0500 «Жилищно-коммунальное хозяйство» </a:t>
            </a:r>
            <a:r>
              <a:rPr lang="ru-RU" sz="1700" b="1" dirty="0">
                <a:solidFill>
                  <a:srgbClr val="7030A0"/>
                </a:solidFill>
              </a:rPr>
              <a:t>(</a:t>
            </a:r>
            <a:r>
              <a:rPr lang="ru-RU" sz="1700" b="1" u="sng" dirty="0">
                <a:solidFill>
                  <a:srgbClr val="7030A0"/>
                </a:solidFill>
              </a:rPr>
              <a:t>28,1 %</a:t>
            </a:r>
            <a:r>
              <a:rPr lang="ru-RU" sz="1700" b="1" dirty="0">
                <a:solidFill>
                  <a:srgbClr val="7030A0"/>
                </a:solidFill>
              </a:rPr>
              <a:t> от общих расходов бюджета Пашского сельского поселения) </a:t>
            </a:r>
          </a:p>
          <a:p>
            <a:pPr marL="285750" indent="-285750">
              <a:buFontTx/>
              <a:buChar char="-"/>
            </a:pP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</a:rPr>
              <a:t>раздел 0400 «Национальная экономика» </a:t>
            </a:r>
            <a:r>
              <a:rPr lang="ru-RU" sz="1700" b="1" dirty="0">
                <a:solidFill>
                  <a:srgbClr val="7030A0"/>
                </a:solidFill>
              </a:rPr>
              <a:t>(</a:t>
            </a:r>
            <a:r>
              <a:rPr lang="ru-RU" sz="1700" b="1" u="sng" dirty="0">
                <a:solidFill>
                  <a:srgbClr val="7030A0"/>
                </a:solidFill>
              </a:rPr>
              <a:t>8,5 % </a:t>
            </a:r>
            <a:r>
              <a:rPr lang="ru-RU" sz="1700" b="1" dirty="0">
                <a:solidFill>
                  <a:srgbClr val="7030A0"/>
                </a:solidFill>
              </a:rPr>
              <a:t> от общих расходов бюджета Пашского сельского поселения) </a:t>
            </a:r>
          </a:p>
          <a:p>
            <a:pPr marL="285750" indent="-285750">
              <a:buFontTx/>
              <a:buChar char="-"/>
            </a:pP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</a:rPr>
              <a:t>раздел 0100 «Общегосударственные расходы» </a:t>
            </a:r>
            <a:r>
              <a:rPr lang="ru-RU" sz="1700" b="1" dirty="0">
                <a:solidFill>
                  <a:srgbClr val="7030A0"/>
                </a:solidFill>
              </a:rPr>
              <a:t>(</a:t>
            </a:r>
            <a:r>
              <a:rPr lang="ru-RU" sz="1700" b="1" u="sng" dirty="0">
                <a:solidFill>
                  <a:srgbClr val="7030A0"/>
                </a:solidFill>
              </a:rPr>
              <a:t>14,2 % </a:t>
            </a:r>
            <a:r>
              <a:rPr lang="ru-RU" sz="1700" b="1" dirty="0">
                <a:solidFill>
                  <a:srgbClr val="7030A0"/>
                </a:solidFill>
              </a:rPr>
              <a:t> от общих расходов бюджета Пашского сельского поселения) </a:t>
            </a:r>
          </a:p>
          <a:p>
            <a:pPr marL="285750" indent="-285750">
              <a:buFontTx/>
              <a:buChar char="-"/>
            </a:pP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</a:rPr>
              <a:t>расходы по разделу 1100 «Физическая культура» </a:t>
            </a:r>
            <a:r>
              <a:rPr lang="ru-RU" sz="1700" b="1" dirty="0">
                <a:solidFill>
                  <a:srgbClr val="7030A0"/>
                </a:solidFill>
              </a:rPr>
              <a:t>(</a:t>
            </a:r>
            <a:r>
              <a:rPr lang="ru-RU" sz="1700" b="1" u="sng" dirty="0">
                <a:solidFill>
                  <a:srgbClr val="7030A0"/>
                </a:solidFill>
              </a:rPr>
              <a:t>9,1 % </a:t>
            </a:r>
            <a:r>
              <a:rPr lang="ru-RU" sz="1700" b="1" dirty="0">
                <a:solidFill>
                  <a:srgbClr val="7030A0"/>
                </a:solidFill>
              </a:rPr>
              <a:t> от общих расходов бюджета Пашского сельского поселения) </a:t>
            </a:r>
          </a:p>
          <a:p>
            <a:pPr marL="285750" indent="-285750">
              <a:buFontTx/>
              <a:buChar char="-"/>
            </a:pP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</a:rPr>
              <a:t>расходы по разделу 1000 «Социальная политика» </a:t>
            </a:r>
            <a:r>
              <a:rPr lang="ru-RU" sz="1700" b="1" dirty="0">
                <a:solidFill>
                  <a:srgbClr val="7030A0"/>
                </a:solidFill>
              </a:rPr>
              <a:t>(</a:t>
            </a:r>
            <a:r>
              <a:rPr lang="ru-RU" sz="1700" b="1" u="sng" dirty="0">
                <a:solidFill>
                  <a:srgbClr val="7030A0"/>
                </a:solidFill>
              </a:rPr>
              <a:t>1,5 %</a:t>
            </a:r>
            <a:r>
              <a:rPr lang="ru-RU" sz="1700" b="1" dirty="0">
                <a:solidFill>
                  <a:srgbClr val="7030A0"/>
                </a:solidFill>
              </a:rPr>
              <a:t> от общих расходов бюджета Пашского сельского поселения) </a:t>
            </a:r>
          </a:p>
          <a:p>
            <a:pPr marL="285750" indent="-285750">
              <a:buFontTx/>
              <a:buChar char="-"/>
            </a:pP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</a:rPr>
              <a:t>разделы 0200 «Национальная оборона», 0700 «Образование» </a:t>
            </a:r>
            <a:r>
              <a:rPr lang="ru-RU" sz="1500" b="1" dirty="0">
                <a:solidFill>
                  <a:srgbClr val="7030A0"/>
                </a:solidFill>
              </a:rPr>
              <a:t>(</a:t>
            </a:r>
            <a:r>
              <a:rPr lang="ru-RU" sz="1500" b="1" u="sng" dirty="0">
                <a:solidFill>
                  <a:srgbClr val="7030A0"/>
                </a:solidFill>
              </a:rPr>
              <a:t>0,5 %</a:t>
            </a:r>
            <a:r>
              <a:rPr lang="ru-RU" sz="1500" b="1" dirty="0">
                <a:solidFill>
                  <a:srgbClr val="7030A0"/>
                </a:solidFill>
              </a:rPr>
              <a:t> от общих расходов бюджета Пашского сельского поселения)</a:t>
            </a:r>
          </a:p>
          <a:p>
            <a:pPr marL="285750" indent="-285750">
              <a:buFontTx/>
              <a:buChar char="-"/>
            </a:pP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</a:rPr>
              <a:t>разделы 0300 «Национальная безопасность» </a:t>
            </a:r>
            <a:r>
              <a:rPr lang="ru-RU" sz="1700" b="1" dirty="0">
                <a:solidFill>
                  <a:srgbClr val="7030A0"/>
                </a:solidFill>
              </a:rPr>
              <a:t>(</a:t>
            </a:r>
            <a:r>
              <a:rPr lang="ru-RU" sz="1700" b="1" u="sng" dirty="0">
                <a:solidFill>
                  <a:srgbClr val="7030A0"/>
                </a:solidFill>
              </a:rPr>
              <a:t>3,2 %</a:t>
            </a:r>
            <a:r>
              <a:rPr lang="ru-RU" sz="1700" b="1" dirty="0">
                <a:solidFill>
                  <a:srgbClr val="7030A0"/>
                </a:solidFill>
              </a:rPr>
              <a:t> от общих расходов бюджета Пашского сельского поселения) </a:t>
            </a:r>
          </a:p>
          <a:p>
            <a:pPr lvl="0" algn="r"/>
            <a:r>
              <a:rPr lang="ru-RU" sz="2000" b="1" dirty="0">
                <a:solidFill>
                  <a:srgbClr val="7030A0"/>
                </a:solidFill>
              </a:rPr>
              <a:t> </a:t>
            </a:r>
            <a:endParaRPr lang="ru-RU" sz="2400" b="1" dirty="0">
              <a:solidFill>
                <a:srgbClr val="7030A0"/>
              </a:solidFill>
            </a:endParaRPr>
          </a:p>
          <a:p>
            <a:endParaRPr lang="ru-RU" sz="28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r"/>
            <a:endParaRPr lang="ru-RU" sz="6600" b="1" u="sng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DA14179-2DD2-4308-B750-A030A50448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7991684"/>
              </p:ext>
            </p:extLst>
          </p:nvPr>
        </p:nvGraphicFramePr>
        <p:xfrm>
          <a:off x="609600" y="5181600"/>
          <a:ext cx="11934091" cy="4290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5115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9995E7-93DF-4E04-A395-163D449CAA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3"/>
          <a:stretch/>
        </p:blipFill>
        <p:spPr>
          <a:xfrm>
            <a:off x="0" y="0"/>
            <a:ext cx="12801600" cy="962493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2D85FA-0EF2-4DBA-A868-67692163DA24}"/>
              </a:ext>
            </a:extLst>
          </p:cNvPr>
          <p:cNvSpPr/>
          <p:nvPr/>
        </p:nvSpPr>
        <p:spPr>
          <a:xfrm>
            <a:off x="0" y="171450"/>
            <a:ext cx="12801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о бюджете </a:t>
            </a:r>
          </a:p>
          <a:p>
            <a:pPr algn="ctr"/>
            <a:r>
              <a:rPr lang="ru-RU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Пашское сельское поселение </a:t>
            </a:r>
          </a:p>
          <a:p>
            <a:pPr algn="ctr"/>
            <a:r>
              <a:rPr lang="ru-RU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 утверждены расходы</a:t>
            </a:r>
          </a:p>
          <a:p>
            <a:pPr algn="ctr"/>
            <a:r>
              <a:rPr lang="ru-RU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6 муниципальных программ: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892D5C-5668-417F-86D4-66588E9A4097}"/>
              </a:ext>
            </a:extLst>
          </p:cNvPr>
          <p:cNvSpPr/>
          <p:nvPr/>
        </p:nvSpPr>
        <p:spPr>
          <a:xfrm>
            <a:off x="352425" y="2915012"/>
            <a:ext cx="120967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ru-RU" sz="3200" b="1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Пашского сельского поселения»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200" b="1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автомобильных дорог в Пашском сельском поселении»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200" b="1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устойчивого функционирования и развития коммунальной и инженерной инфраструктуры и повышение энергоэффективности в Пашском сельском поселении»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200" b="1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«Устойчивое развитие Пашского сельского поселения»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200" b="1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«Борьба с борщевиком Сосновского на территории Пашского сельского поселения»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200" b="1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комфортной городской среды»</a:t>
            </a:r>
          </a:p>
          <a:p>
            <a:pPr lvl="0"/>
            <a:endParaRPr lang="ru-RU" sz="3200" b="1" u="sng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530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</TotalTime>
  <Words>957</Words>
  <Application>Microsoft Office PowerPoint</Application>
  <PresentationFormat>A3 (297x420 мм)</PresentationFormat>
  <Paragraphs>191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Bahnschrift SemiBold SemiConden</vt:lpstr>
      <vt:lpstr>Calibri</vt:lpstr>
      <vt:lpstr>Calibri Light</vt:lpstr>
      <vt:lpstr>Franklin Gothic Medium Cond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Mikhail</dc:creator>
  <cp:lastModifiedBy>Михаил Хохлин</cp:lastModifiedBy>
  <cp:revision>28</cp:revision>
  <dcterms:created xsi:type="dcterms:W3CDTF">2022-01-25T12:33:00Z</dcterms:created>
  <dcterms:modified xsi:type="dcterms:W3CDTF">2026-03-16T11:13:53Z</dcterms:modified>
</cp:coreProperties>
</file>