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86" r:id="rId3"/>
    <p:sldId id="298" r:id="rId4"/>
    <p:sldId id="299" r:id="rId5"/>
    <p:sldId id="257" r:id="rId6"/>
    <p:sldId id="258" r:id="rId7"/>
    <p:sldId id="284" r:id="rId8"/>
    <p:sldId id="260" r:id="rId9"/>
    <p:sldId id="261" r:id="rId10"/>
    <p:sldId id="262" r:id="rId11"/>
    <p:sldId id="263" r:id="rId12"/>
    <p:sldId id="264" r:id="rId13"/>
    <p:sldId id="266" r:id="rId14"/>
    <p:sldId id="300" r:id="rId1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27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62590.3</c:v>
                </c:pt>
                <c:pt idx="1">
                  <c:v>52397.7</c:v>
                </c:pt>
                <c:pt idx="2">
                  <c:v>53537.5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F7-4EE3-886C-9C2CACCF71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986576"/>
        <c:axId val="1374309248"/>
      </c:lineChart>
      <c:catAx>
        <c:axId val="93798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309248"/>
        <c:crosses val="autoZero"/>
        <c:auto val="1"/>
        <c:lblAlgn val="ctr"/>
        <c:lblOffset val="100"/>
        <c:noMultiLvlLbl val="0"/>
      </c:catAx>
      <c:valAx>
        <c:axId val="1374309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93798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57899.199999999997</c:v>
                </c:pt>
                <c:pt idx="1">
                  <c:v>58635.4</c:v>
                </c:pt>
                <c:pt idx="2">
                  <c:v>62590.3</c:v>
                </c:pt>
                <c:pt idx="3">
                  <c:v>52397.7</c:v>
                </c:pt>
                <c:pt idx="4">
                  <c:v>53537.5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7C-4515-A724-0A9BBC55E1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7986576"/>
        <c:axId val="1374309248"/>
      </c:lineChart>
      <c:catAx>
        <c:axId val="93798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309248"/>
        <c:crosses val="autoZero"/>
        <c:auto val="1"/>
        <c:lblAlgn val="ctr"/>
        <c:lblOffset val="100"/>
        <c:noMultiLvlLbl val="0"/>
      </c:catAx>
      <c:valAx>
        <c:axId val="1374309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93798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Безопасность муниципального образования</c:v>
                </c:pt>
                <c:pt idx="1">
                  <c:v>Развитие автомобильных дорог</c:v>
                </c:pt>
                <c:pt idx="2">
                  <c:v>Обеспечение устойчивого функционирования и развития коммунальной и инженерной инфраструктуры и повышение энергоэффективности</c:v>
                </c:pt>
                <c:pt idx="3">
                  <c:v>Устойчивое развитие территории</c:v>
                </c:pt>
                <c:pt idx="4">
                  <c:v>Борьба с борщевиком Сосновского </c:v>
                </c:pt>
                <c:pt idx="5">
                  <c:v>Профилактика наркомании, токсикомании и алкоголизма</c:v>
                </c:pt>
                <c:pt idx="6">
                  <c:v>Формирование комфортной городской среды</c:v>
                </c:pt>
                <c:pt idx="7">
                  <c:v>Улучшение жилищных условий молодых граждан (молодых семей)</c:v>
                </c:pt>
                <c:pt idx="8">
                  <c:v>Оказание поддержки гражданам, пострадавшим в результате пожара муниципального жилищного фонда </c:v>
                </c:pt>
                <c:pt idx="9">
                  <c:v>Обеспечение жильем молодых семей</c:v>
                </c:pt>
                <c:pt idx="10">
                  <c:v>Улучшение жилищных условий граждан с использованием средств ипотечного кредитования</c:v>
                </c:pt>
                <c:pt idx="11">
                  <c:v>Ликвидация аварийного жилищного фонда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499.5</c:v>
                </c:pt>
                <c:pt idx="1">
                  <c:v>12251.9</c:v>
                </c:pt>
                <c:pt idx="2">
                  <c:v>16890.900000000001</c:v>
                </c:pt>
                <c:pt idx="3">
                  <c:v>12151.3</c:v>
                </c:pt>
                <c:pt idx="4">
                  <c:v>53.2</c:v>
                </c:pt>
                <c:pt idx="5">
                  <c:v>0</c:v>
                </c:pt>
                <c:pt idx="6">
                  <c:v>106.4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4-45AD-8092-FE1D884F4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5408160"/>
        <c:axId val="1995416480"/>
      </c:barChart>
      <c:valAx>
        <c:axId val="199541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5408160"/>
        <c:crossBetween val="between"/>
      </c:valAx>
      <c:catAx>
        <c:axId val="19954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541648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144" y="1062533"/>
            <a:ext cx="10561320" cy="499262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12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053" y="6237869"/>
            <a:ext cx="10561320" cy="16002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 algn="ctr">
              <a:buNone/>
              <a:defRPr sz="3360"/>
            </a:lvl2pPr>
            <a:lvl3pPr marL="1280160" indent="0" algn="ctr">
              <a:buNone/>
              <a:defRPr sz="336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8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80692"/>
            <a:ext cx="2760345" cy="8060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80691"/>
            <a:ext cx="8121015" cy="806038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8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5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1062533"/>
            <a:ext cx="10561320" cy="4992624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6234379"/>
            <a:ext cx="10561320" cy="16002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360" cap="all" spc="28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68042" y="6080760"/>
            <a:ext cx="1036929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2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2144" y="2584028"/>
            <a:ext cx="5184648" cy="56327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16" y="2584031"/>
            <a:ext cx="5184648" cy="5632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6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4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144" y="3615268"/>
            <a:ext cx="5184648" cy="4601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8816" y="2584473"/>
            <a:ext cx="5184648" cy="103079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800" b="0" cap="all" baseline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816" y="3615268"/>
            <a:ext cx="5184648" cy="4601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9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1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5" y="8961120"/>
            <a:ext cx="12798267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8868043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253330" cy="96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242074" y="0"/>
            <a:ext cx="67208" cy="96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32103"/>
            <a:ext cx="3360420" cy="3200400"/>
          </a:xfrm>
        </p:spPr>
        <p:txBody>
          <a:bodyPr anchor="b">
            <a:norm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4333" y="1024128"/>
            <a:ext cx="7013150" cy="73609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096512"/>
            <a:ext cx="3360420" cy="47307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8788" y="9043701"/>
            <a:ext cx="2749436" cy="511175"/>
          </a:xfrm>
        </p:spPr>
        <p:txBody>
          <a:bodyPr/>
          <a:lstStyle>
            <a:lvl1pPr algn="l">
              <a:defRPr/>
            </a:lvl1pPr>
          </a:lstStyle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40630" y="9043701"/>
            <a:ext cx="4880610" cy="51117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1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934200"/>
            <a:ext cx="12798267" cy="266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881106"/>
            <a:ext cx="12798267" cy="89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7104888"/>
            <a:ext cx="10625328" cy="1152144"/>
          </a:xfrm>
        </p:spPr>
        <p:txBody>
          <a:bodyPr tIns="0" bIns="0" anchor="b">
            <a:noAutofit/>
          </a:bodyPr>
          <a:lstStyle>
            <a:lvl1pPr>
              <a:defRPr sz="504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801585" cy="688110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480">
                <a:solidFill>
                  <a:schemeClr val="bg1"/>
                </a:solidFill>
              </a:defRPr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3" y="8269834"/>
            <a:ext cx="10625328" cy="83210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40"/>
              </a:spcAft>
              <a:buNone/>
              <a:defRPr sz="2100">
                <a:solidFill>
                  <a:srgbClr val="FFFFFF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6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961120"/>
            <a:ext cx="12801601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8868042"/>
            <a:ext cx="12801601" cy="9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144" y="401246"/>
            <a:ext cx="10561320" cy="203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143" y="2584028"/>
            <a:ext cx="10561321" cy="56327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146" y="9043701"/>
            <a:ext cx="259588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rgbClr val="FFFFFF"/>
                </a:solidFill>
              </a:defRPr>
            </a:lvl1pPr>
          </a:lstStyle>
          <a:p>
            <a:fld id="{5B7B757B-0A04-4A2D-9442-E63300263582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0495" y="9043701"/>
            <a:ext cx="5063944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5482" y="9043701"/>
            <a:ext cx="1377627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>
                <a:solidFill>
                  <a:srgbClr val="FFFFFF"/>
                </a:solidFill>
              </a:defRPr>
            </a:lvl1pPr>
          </a:lstStyle>
          <a:p>
            <a:fld id="{E42AD8BD-41FF-419E-9CA6-B1B22B1B8B7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253209" y="2432983"/>
            <a:ext cx="104653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5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1280160" rtl="0" eaLnBrk="1" latinLnBrk="0" hangingPunct="1">
        <a:lnSpc>
          <a:spcPct val="85000"/>
        </a:lnSpc>
        <a:spcBef>
          <a:spcPct val="0"/>
        </a:spcBef>
        <a:buNone/>
        <a:defRPr sz="6720" kern="1200" spc="-7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7667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93699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49731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05763" indent="-256032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4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82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0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380000" indent="-320040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Calibri" pitchFamily="34" charset="0"/>
        <a:buChar char="◦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776B0A-679E-4340-AB05-E68B5DFECEA5}"/>
              </a:ext>
            </a:extLst>
          </p:cNvPr>
          <p:cNvSpPr/>
          <p:nvPr/>
        </p:nvSpPr>
        <p:spPr>
          <a:xfrm>
            <a:off x="533398" y="3179654"/>
            <a:ext cx="117347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Проект бюджета 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муниципального образования 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Пашское сельское поселение 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2026 год 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плановый период 2027-2028 годов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5D4DAE-4E68-4125-A757-3700217B00C7}"/>
              </a:ext>
            </a:extLst>
          </p:cNvPr>
          <p:cNvSpPr/>
          <p:nvPr/>
        </p:nvSpPr>
        <p:spPr>
          <a:xfrm>
            <a:off x="533398" y="205343"/>
            <a:ext cx="11734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90599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69D7A33-A655-44DE-97C3-AEC2E8757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68337"/>
              </p:ext>
            </p:extLst>
          </p:nvPr>
        </p:nvGraphicFramePr>
        <p:xfrm>
          <a:off x="328613" y="1038384"/>
          <a:ext cx="12144374" cy="8159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711">
                  <a:extLst>
                    <a:ext uri="{9D8B030D-6E8A-4147-A177-3AD203B41FA5}">
                      <a16:colId xmlns:a16="http://schemas.microsoft.com/office/drawing/2014/main" val="2846652095"/>
                    </a:ext>
                  </a:extLst>
                </a:gridCol>
                <a:gridCol w="916012">
                  <a:extLst>
                    <a:ext uri="{9D8B030D-6E8A-4147-A177-3AD203B41FA5}">
                      <a16:colId xmlns:a16="http://schemas.microsoft.com/office/drawing/2014/main" val="2135049755"/>
                    </a:ext>
                  </a:extLst>
                </a:gridCol>
                <a:gridCol w="902208">
                  <a:extLst>
                    <a:ext uri="{9D8B030D-6E8A-4147-A177-3AD203B41FA5}">
                      <a16:colId xmlns:a16="http://schemas.microsoft.com/office/drawing/2014/main" val="2749675808"/>
                    </a:ext>
                  </a:extLst>
                </a:gridCol>
                <a:gridCol w="866865">
                  <a:extLst>
                    <a:ext uri="{9D8B030D-6E8A-4147-A177-3AD203B41FA5}">
                      <a16:colId xmlns:a16="http://schemas.microsoft.com/office/drawing/2014/main" val="3611888193"/>
                    </a:ext>
                  </a:extLst>
                </a:gridCol>
                <a:gridCol w="767591">
                  <a:extLst>
                    <a:ext uri="{9D8B030D-6E8A-4147-A177-3AD203B41FA5}">
                      <a16:colId xmlns:a16="http://schemas.microsoft.com/office/drawing/2014/main" val="2119344859"/>
                    </a:ext>
                  </a:extLst>
                </a:gridCol>
                <a:gridCol w="1081739">
                  <a:extLst>
                    <a:ext uri="{9D8B030D-6E8A-4147-A177-3AD203B41FA5}">
                      <a16:colId xmlns:a16="http://schemas.microsoft.com/office/drawing/2014/main" val="838217387"/>
                    </a:ext>
                  </a:extLst>
                </a:gridCol>
                <a:gridCol w="1081739">
                  <a:extLst>
                    <a:ext uri="{9D8B030D-6E8A-4147-A177-3AD203B41FA5}">
                      <a16:colId xmlns:a16="http://schemas.microsoft.com/office/drawing/2014/main" val="3736549540"/>
                    </a:ext>
                  </a:extLst>
                </a:gridCol>
                <a:gridCol w="726840">
                  <a:extLst>
                    <a:ext uri="{9D8B030D-6E8A-4147-A177-3AD203B41FA5}">
                      <a16:colId xmlns:a16="http://schemas.microsoft.com/office/drawing/2014/main" val="617967708"/>
                    </a:ext>
                  </a:extLst>
                </a:gridCol>
                <a:gridCol w="1066920">
                  <a:extLst>
                    <a:ext uri="{9D8B030D-6E8A-4147-A177-3AD203B41FA5}">
                      <a16:colId xmlns:a16="http://schemas.microsoft.com/office/drawing/2014/main" val="1072082867"/>
                    </a:ext>
                  </a:extLst>
                </a:gridCol>
                <a:gridCol w="1066920">
                  <a:extLst>
                    <a:ext uri="{9D8B030D-6E8A-4147-A177-3AD203B41FA5}">
                      <a16:colId xmlns:a16="http://schemas.microsoft.com/office/drawing/2014/main" val="4264726131"/>
                    </a:ext>
                  </a:extLst>
                </a:gridCol>
                <a:gridCol w="735731">
                  <a:extLst>
                    <a:ext uri="{9D8B030D-6E8A-4147-A177-3AD203B41FA5}">
                      <a16:colId xmlns:a16="http://schemas.microsoft.com/office/drawing/2014/main" val="573181986"/>
                    </a:ext>
                  </a:extLst>
                </a:gridCol>
                <a:gridCol w="726098">
                  <a:extLst>
                    <a:ext uri="{9D8B030D-6E8A-4147-A177-3AD203B41FA5}">
                      <a16:colId xmlns:a16="http://schemas.microsoft.com/office/drawing/2014/main" val="3857777220"/>
                    </a:ext>
                  </a:extLst>
                </a:gridCol>
              </a:tblGrid>
              <a:tr h="3515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 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2028 год 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05821"/>
                  </a:ext>
                </a:extLst>
              </a:tr>
              <a:tr h="1641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по состоянию на 01.01.2025 года 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преды дущему объему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преды дущему объему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преды дущему объему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3446491"/>
                  </a:ext>
                </a:extLst>
              </a:tr>
              <a:tr h="246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3363557"/>
                  </a:ext>
                </a:extLst>
              </a:tr>
              <a:tr h="410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54223,90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844858"/>
                  </a:ext>
                </a:extLst>
              </a:tr>
              <a:tr h="24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520743"/>
                  </a:ext>
                </a:extLst>
              </a:tr>
              <a:tr h="410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Общегосударственные вопросы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16230,3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18043,4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15919,7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15841,7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820169"/>
                  </a:ext>
                </a:extLst>
              </a:tr>
              <a:tr h="492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Национальная оборона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305433"/>
                  </a:ext>
                </a:extLst>
              </a:tr>
              <a:tr h="820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504,30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8706706"/>
                  </a:ext>
                </a:extLst>
              </a:tr>
              <a:tr h="410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Национальная экономика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9955,1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12251,8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13302,9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13302,9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386"/>
                  </a:ext>
                </a:extLst>
              </a:tr>
              <a:tr h="615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Жилищно-коммунальное хозяйство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11576,4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17074,7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9282,3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9934,8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261000"/>
                  </a:ext>
                </a:extLst>
              </a:tr>
              <a:tr h="410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Социальная сфера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15957,8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14720,9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12609,8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11903,7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559582"/>
                  </a:ext>
                </a:extLst>
              </a:tr>
              <a:tr h="24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том числе: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5127283"/>
                  </a:ext>
                </a:extLst>
              </a:tr>
              <a:tr h="24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5529506"/>
                  </a:ext>
                </a:extLst>
              </a:tr>
              <a:tr h="410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Культура, кинематография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13012,7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11848,1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9697,6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8911,9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5203955"/>
                  </a:ext>
                </a:extLst>
              </a:tr>
              <a:tr h="246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Социальная политика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2298,7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4630001"/>
                  </a:ext>
                </a:extLst>
              </a:tr>
              <a:tr h="410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Физическая культура и спорт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646,4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489,4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0140859"/>
                  </a:ext>
                </a:extLst>
              </a:tr>
              <a:tr h="461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Условно утвержденные расходы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1278,0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2549,4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7807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786E88-A631-4320-B9A7-B43D0BEE75D2}"/>
              </a:ext>
            </a:extLst>
          </p:cNvPr>
          <p:cNvSpPr/>
          <p:nvPr/>
        </p:nvSpPr>
        <p:spPr>
          <a:xfrm>
            <a:off x="328614" y="84277"/>
            <a:ext cx="12144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Franklin Gothic Demi Cond" panose="020B0706030402020204" pitchFamily="34" charset="0"/>
                <a:ea typeface="Times New Roman" panose="02020603050405020304" pitchFamily="18" charset="0"/>
              </a:rPr>
              <a:t>Структура и динамика расходов муниципального образования Пашское сельское поселение по разделам классификации расходов</a:t>
            </a:r>
            <a:endParaRPr lang="ru-RU" sz="2800" dirty="0">
              <a:effectLst>
                <a:glow rad="63500">
                  <a:schemeClr val="bg1">
                    <a:alpha val="96000"/>
                  </a:schemeClr>
                </a:glow>
              </a:effectLst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5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551C18-FBA9-46DF-8DAD-B47E4DD7779F}"/>
              </a:ext>
            </a:extLst>
          </p:cNvPr>
          <p:cNvSpPr/>
          <p:nvPr/>
        </p:nvSpPr>
        <p:spPr>
          <a:xfrm>
            <a:off x="328614" y="84277"/>
            <a:ext cx="12144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Franklin Gothic Demi Cond" panose="020B0706030402020204" pitchFamily="34" charset="0"/>
                <a:ea typeface="Times New Roman" panose="02020603050405020304" pitchFamily="18" charset="0"/>
              </a:rPr>
              <a:t>Расходы муниципального образования Пашское сельское поселение в разрезе групп видов расходов</a:t>
            </a:r>
            <a:endParaRPr lang="ru-RU" sz="2800" dirty="0">
              <a:effectLst>
                <a:glow rad="63500">
                  <a:schemeClr val="bg1">
                    <a:alpha val="96000"/>
                  </a:schemeClr>
                </a:glo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8EC0901-DE88-4FB3-9EF3-5D1B8DC5F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86641"/>
              </p:ext>
            </p:extLst>
          </p:nvPr>
        </p:nvGraphicFramePr>
        <p:xfrm>
          <a:off x="194962" y="1115854"/>
          <a:ext cx="12278024" cy="826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288">
                  <a:extLst>
                    <a:ext uri="{9D8B030D-6E8A-4147-A177-3AD203B41FA5}">
                      <a16:colId xmlns:a16="http://schemas.microsoft.com/office/drawing/2014/main" val="375999796"/>
                    </a:ext>
                  </a:extLst>
                </a:gridCol>
                <a:gridCol w="2547441">
                  <a:extLst>
                    <a:ext uri="{9D8B030D-6E8A-4147-A177-3AD203B41FA5}">
                      <a16:colId xmlns:a16="http://schemas.microsoft.com/office/drawing/2014/main" val="1373095842"/>
                    </a:ext>
                  </a:extLst>
                </a:gridCol>
                <a:gridCol w="1002245">
                  <a:extLst>
                    <a:ext uri="{9D8B030D-6E8A-4147-A177-3AD203B41FA5}">
                      <a16:colId xmlns:a16="http://schemas.microsoft.com/office/drawing/2014/main" val="2688543010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966299871"/>
                    </a:ext>
                  </a:extLst>
                </a:gridCol>
                <a:gridCol w="875637">
                  <a:extLst>
                    <a:ext uri="{9D8B030D-6E8A-4147-A177-3AD203B41FA5}">
                      <a16:colId xmlns:a16="http://schemas.microsoft.com/office/drawing/2014/main" val="190767168"/>
                    </a:ext>
                  </a:extLst>
                </a:gridCol>
                <a:gridCol w="751153">
                  <a:extLst>
                    <a:ext uri="{9D8B030D-6E8A-4147-A177-3AD203B41FA5}">
                      <a16:colId xmlns:a16="http://schemas.microsoft.com/office/drawing/2014/main" val="1220028287"/>
                    </a:ext>
                  </a:extLst>
                </a:gridCol>
                <a:gridCol w="973245">
                  <a:extLst>
                    <a:ext uri="{9D8B030D-6E8A-4147-A177-3AD203B41FA5}">
                      <a16:colId xmlns:a16="http://schemas.microsoft.com/office/drawing/2014/main" val="1754128412"/>
                    </a:ext>
                  </a:extLst>
                </a:gridCol>
                <a:gridCol w="973245">
                  <a:extLst>
                    <a:ext uri="{9D8B030D-6E8A-4147-A177-3AD203B41FA5}">
                      <a16:colId xmlns:a16="http://schemas.microsoft.com/office/drawing/2014/main" val="2867908400"/>
                    </a:ext>
                  </a:extLst>
                </a:gridCol>
                <a:gridCol w="679008">
                  <a:extLst>
                    <a:ext uri="{9D8B030D-6E8A-4147-A177-3AD203B41FA5}">
                      <a16:colId xmlns:a16="http://schemas.microsoft.com/office/drawing/2014/main" val="1279148563"/>
                    </a:ext>
                  </a:extLst>
                </a:gridCol>
                <a:gridCol w="933636">
                  <a:extLst>
                    <a:ext uri="{9D8B030D-6E8A-4147-A177-3AD203B41FA5}">
                      <a16:colId xmlns:a16="http://schemas.microsoft.com/office/drawing/2014/main" val="3423436186"/>
                    </a:ext>
                  </a:extLst>
                </a:gridCol>
                <a:gridCol w="933636">
                  <a:extLst>
                    <a:ext uri="{9D8B030D-6E8A-4147-A177-3AD203B41FA5}">
                      <a16:colId xmlns:a16="http://schemas.microsoft.com/office/drawing/2014/main" val="2362856013"/>
                    </a:ext>
                  </a:extLst>
                </a:gridCol>
                <a:gridCol w="569376">
                  <a:extLst>
                    <a:ext uri="{9D8B030D-6E8A-4147-A177-3AD203B41FA5}">
                      <a16:colId xmlns:a16="http://schemas.microsoft.com/office/drawing/2014/main" val="3622122394"/>
                    </a:ext>
                  </a:extLst>
                </a:gridCol>
                <a:gridCol w="501477">
                  <a:extLst>
                    <a:ext uri="{9D8B030D-6E8A-4147-A177-3AD203B41FA5}">
                      <a16:colId xmlns:a16="http://schemas.microsoft.com/office/drawing/2014/main" val="7785135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Код вида расходов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Наименование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 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2026 год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2027 год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2028 год 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34527"/>
                  </a:ext>
                </a:extLst>
              </a:tr>
              <a:tr h="1244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 по состоянию на 01.01.2025 года  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общему объему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               предыдущему объему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общему объему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объему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общему объему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объему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общему объему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253727"/>
                  </a:ext>
                </a:extLst>
              </a:tr>
              <a:tr h="23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extLst>
                  <a:ext uri="{0D108BD9-81ED-4DB2-BD59-A6C34878D82A}">
                    <a16:rowId xmlns:a16="http://schemas.microsoft.com/office/drawing/2014/main" val="2690714863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Всего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54223,9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9225507"/>
                  </a:ext>
                </a:extLst>
              </a:tr>
              <a:tr h="1955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 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13336,8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14678,8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14519,1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14441,1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615815"/>
                  </a:ext>
                </a:extLst>
              </a:tr>
              <a:tr h="557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Закупка товаров, работ и услуг для государственных (муниципальных) нужд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10988,6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10769,4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5233,6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5639,9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574071"/>
                  </a:ext>
                </a:extLst>
              </a:tr>
              <a:tr h="533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Социальное обеспечение и иные выплаты населению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2298,7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151373"/>
                  </a:ext>
                </a:extLst>
              </a:tr>
              <a:tr h="1066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Капитальные вложения в объекты недвижимого имущества государственной (муниципальной) собственности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20242"/>
                  </a:ext>
                </a:extLst>
              </a:tr>
              <a:tr h="355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Межбюджетные трансферты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26238,8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31090,0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28879,6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28419,7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3981809"/>
                  </a:ext>
                </a:extLst>
              </a:tr>
              <a:tr h="928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914,0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3079,6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64,6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855314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Иные бюджетные ассигнования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1278,0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2549,4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062337"/>
                  </a:ext>
                </a:extLst>
              </a:tr>
              <a:tr h="371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Условно утвержденные расходы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500" marR="6450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54223,9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115,4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357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1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847D13-64D0-4B10-B7B7-6DDE7ED11E97}"/>
              </a:ext>
            </a:extLst>
          </p:cNvPr>
          <p:cNvSpPr/>
          <p:nvPr/>
        </p:nvSpPr>
        <p:spPr>
          <a:xfrm>
            <a:off x="328614" y="84277"/>
            <a:ext cx="12144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Franklin Gothic Demi Cond" panose="020B0706030402020204" pitchFamily="34" charset="0"/>
                <a:ea typeface="Times New Roman" panose="02020603050405020304" pitchFamily="18" charset="0"/>
              </a:rPr>
              <a:t>Параметры финансового обеспечения реализации муниципальных программ Пашского сельского поселения</a:t>
            </a:r>
            <a:endParaRPr lang="ru-RU" sz="2800" dirty="0">
              <a:effectLst>
                <a:glow rad="63500">
                  <a:schemeClr val="bg1">
                    <a:alpha val="96000"/>
                  </a:schemeClr>
                </a:glo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FDA5389-3E3E-457D-BA66-5C286DF83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08138"/>
              </p:ext>
            </p:extLst>
          </p:nvPr>
        </p:nvGraphicFramePr>
        <p:xfrm>
          <a:off x="171082" y="958568"/>
          <a:ext cx="12459436" cy="8351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1345">
                  <a:extLst>
                    <a:ext uri="{9D8B030D-6E8A-4147-A177-3AD203B41FA5}">
                      <a16:colId xmlns:a16="http://schemas.microsoft.com/office/drawing/2014/main" val="4107976763"/>
                    </a:ext>
                  </a:extLst>
                </a:gridCol>
                <a:gridCol w="1157873">
                  <a:extLst>
                    <a:ext uri="{9D8B030D-6E8A-4147-A177-3AD203B41FA5}">
                      <a16:colId xmlns:a16="http://schemas.microsoft.com/office/drawing/2014/main" val="4212134976"/>
                    </a:ext>
                  </a:extLst>
                </a:gridCol>
                <a:gridCol w="1161599">
                  <a:extLst>
                    <a:ext uri="{9D8B030D-6E8A-4147-A177-3AD203B41FA5}">
                      <a16:colId xmlns:a16="http://schemas.microsoft.com/office/drawing/2014/main" val="1850931022"/>
                    </a:ext>
                  </a:extLst>
                </a:gridCol>
                <a:gridCol w="1161599">
                  <a:extLst>
                    <a:ext uri="{9D8B030D-6E8A-4147-A177-3AD203B41FA5}">
                      <a16:colId xmlns:a16="http://schemas.microsoft.com/office/drawing/2014/main" val="337372513"/>
                    </a:ext>
                  </a:extLst>
                </a:gridCol>
                <a:gridCol w="950738">
                  <a:extLst>
                    <a:ext uri="{9D8B030D-6E8A-4147-A177-3AD203B41FA5}">
                      <a16:colId xmlns:a16="http://schemas.microsoft.com/office/drawing/2014/main" val="894836390"/>
                    </a:ext>
                  </a:extLst>
                </a:gridCol>
                <a:gridCol w="1162344">
                  <a:extLst>
                    <a:ext uri="{9D8B030D-6E8A-4147-A177-3AD203B41FA5}">
                      <a16:colId xmlns:a16="http://schemas.microsoft.com/office/drawing/2014/main" val="3990449065"/>
                    </a:ext>
                  </a:extLst>
                </a:gridCol>
                <a:gridCol w="1162344">
                  <a:extLst>
                    <a:ext uri="{9D8B030D-6E8A-4147-A177-3AD203B41FA5}">
                      <a16:colId xmlns:a16="http://schemas.microsoft.com/office/drawing/2014/main" val="1962356900"/>
                    </a:ext>
                  </a:extLst>
                </a:gridCol>
                <a:gridCol w="1055797">
                  <a:extLst>
                    <a:ext uri="{9D8B030D-6E8A-4147-A177-3AD203B41FA5}">
                      <a16:colId xmlns:a16="http://schemas.microsoft.com/office/drawing/2014/main" val="1200361453"/>
                    </a:ext>
                  </a:extLst>
                </a:gridCol>
                <a:gridCol w="1055797">
                  <a:extLst>
                    <a:ext uri="{9D8B030D-6E8A-4147-A177-3AD203B41FA5}">
                      <a16:colId xmlns:a16="http://schemas.microsoft.com/office/drawing/2014/main" val="2763468925"/>
                    </a:ext>
                  </a:extLst>
                </a:gridCol>
              </a:tblGrid>
              <a:tr h="3429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Наименование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2026 год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2027 год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2028 год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283081"/>
                  </a:ext>
                </a:extLst>
              </a:tr>
              <a:tr h="1147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Проект 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предыдущему объему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Проект 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общему объему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%% к предыдущему объему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2046063"/>
                  </a:ext>
                </a:extLst>
              </a:tr>
              <a:tr h="342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2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4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5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6=4/2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7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8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9=7/4</a:t>
                      </a:r>
                      <a:endParaRPr lang="ru-RU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5372382"/>
                  </a:ext>
                </a:extLst>
              </a:tr>
              <a:tr h="342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Расходы бюджета, всего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62696,7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8860453"/>
                  </a:ext>
                </a:extLst>
              </a:tr>
              <a:tr h="342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 них: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7068834"/>
                  </a:ext>
                </a:extLst>
              </a:tr>
              <a:tr h="86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Расходы на реализацию муниципальных программ Пашского сельского поселения, всего: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42058,7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32777,2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32723,6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594"/>
                  </a:ext>
                </a:extLst>
              </a:tr>
              <a:tr h="342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 том числе по направлениям: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015384"/>
                  </a:ext>
                </a:extLst>
              </a:tr>
              <a:tr h="1720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Обеспечение устойчивого функционирования и развития транспортной системы, дорожной, коммунальной и инженерной инфраструктуры в Пашском сельском поселении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29142,8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22538,4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23237,7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9617970"/>
                  </a:ext>
                </a:extLst>
              </a:tr>
              <a:tr h="86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Обеспечение качественным жильем граждан на территории Пашского сельского поселения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499,5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224655"/>
                  </a:ext>
                </a:extLst>
              </a:tr>
              <a:tr h="57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Безопасность Пашского сельского поселения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10233,8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9480,9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464368"/>
                  </a:ext>
                </a:extLst>
              </a:tr>
              <a:tr h="57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Устойчивое общественное развитие Пашского сельского поселения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159493"/>
                  </a:ext>
                </a:extLst>
              </a:tr>
              <a:tr h="57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Расходы на непрограммную деятельность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20638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18342,5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18264,5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688583"/>
                  </a:ext>
                </a:extLst>
              </a:tr>
              <a:tr h="328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Условно утвержденные расходы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2549,4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74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CFAF41-3F72-4F3E-8917-570C0BE72357}"/>
              </a:ext>
            </a:extLst>
          </p:cNvPr>
          <p:cNvSpPr/>
          <p:nvPr/>
        </p:nvSpPr>
        <p:spPr>
          <a:xfrm>
            <a:off x="328613" y="0"/>
            <a:ext cx="12144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Franklin Gothic Demi Cond" panose="020B0706030402020204" pitchFamily="34" charset="0"/>
                <a:ea typeface="Times New Roman" panose="02020603050405020304" pitchFamily="18" charset="0"/>
              </a:rPr>
              <a:t>Муниципальные программы муниципального образования Пашское сельское поселение по проекту решения муниципального образования Пашское сельское поселение на 2026 год</a:t>
            </a:r>
            <a:endParaRPr lang="ru-RU" sz="2800" dirty="0">
              <a:effectLst>
                <a:glow rad="63500">
                  <a:schemeClr val="bg1">
                    <a:alpha val="96000"/>
                  </a:schemeClr>
                </a:glo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DAAEDFA-91CC-4B8C-9927-F376005A9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91325"/>
              </p:ext>
            </p:extLst>
          </p:nvPr>
        </p:nvGraphicFramePr>
        <p:xfrm>
          <a:off x="328613" y="1384995"/>
          <a:ext cx="12144373" cy="7972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3563">
                  <a:extLst>
                    <a:ext uri="{9D8B030D-6E8A-4147-A177-3AD203B41FA5}">
                      <a16:colId xmlns:a16="http://schemas.microsoft.com/office/drawing/2014/main" val="1478767609"/>
                    </a:ext>
                  </a:extLst>
                </a:gridCol>
                <a:gridCol w="2360810">
                  <a:extLst>
                    <a:ext uri="{9D8B030D-6E8A-4147-A177-3AD203B41FA5}">
                      <a16:colId xmlns:a16="http://schemas.microsoft.com/office/drawing/2014/main" val="35511100"/>
                    </a:ext>
                  </a:extLst>
                </a:gridCol>
              </a:tblGrid>
              <a:tr h="339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программы,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сумма (тыс. руб.)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51" marR="381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Сумма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(тыс. руб.)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51" marR="38151" marT="0" marB="0" anchor="ctr"/>
                </a:tc>
                <a:extLst>
                  <a:ext uri="{0D108BD9-81ED-4DB2-BD59-A6C34878D82A}">
                    <a16:rowId xmlns:a16="http://schemas.microsoft.com/office/drawing/2014/main" val="3533489624"/>
                  </a:ext>
                </a:extLst>
              </a:tr>
              <a:tr h="66142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1. Муниципальная программа «Безопасность муниципального образования Пашское сельское поселение Волховского муниципального района Ленинградской области»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499,5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981868"/>
                  </a:ext>
                </a:extLst>
              </a:tr>
              <a:tr h="49606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2. Муниципальная программа «Развитие автомобильных дорог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Пашском сельском поселении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12251,9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130444"/>
                  </a:ext>
                </a:extLst>
              </a:tr>
              <a:tr h="8267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3. Муниципальная программа «Обеспечение устойчивого функционирования и развития коммунальной и инженерной инфраструктуры и повышение энергоэффективности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Пашском сельском поселении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16890,9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0077286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4. Муниципальная программа «Устойчивое развитие территории Пашского сельского поселения»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12151,3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8751283"/>
                  </a:ext>
                </a:extLst>
              </a:tr>
              <a:tr h="49606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5. Муниципальная программа «Борьба с борщевиком Сосновского на территории Пашского сельского поселения на 2016-2023 годы»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52,3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707475"/>
                  </a:ext>
                </a:extLst>
              </a:tr>
              <a:tr h="66142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наркомании, токсикомании и алкоголизма в Пашском сельском поселении»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3926869"/>
                  </a:ext>
                </a:extLst>
              </a:tr>
              <a:tr h="33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7. Муниципальная программа «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комфортной городской среды»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106,4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6332880"/>
                  </a:ext>
                </a:extLst>
              </a:tr>
              <a:tr h="66142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8. Муниципальная программа «Улучшение жилищных условий молодых граждан (молодых семей) на территории Пашского сельского поселения Волховского муниципального района Ленинградской области»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2318694"/>
                  </a:ext>
                </a:extLst>
              </a:tr>
              <a:tr h="8267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9. Муниципальная программа «Оказание поддержки гражданам, пострадавшим в результате пожара муниципального жилищного фонда на территории Пашского сельского поселения Волховского муниципального района Ленинградской области»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2966701"/>
                  </a:ext>
                </a:extLst>
              </a:tr>
              <a:tr h="66142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10. Муниципальная программа «Обеспечение жильем молодых семей» на территории Пашского сельского поселения Волховского муниципального района Ленинградской области»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170950"/>
                  </a:ext>
                </a:extLst>
              </a:tr>
              <a:tr h="8267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11. Муниципальная программа «Улучшение жилищных условий граждан с использованием средств ипотечного кредитования на территории Пашского сельского поселения Волховского муниципального района Ленинградской области»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436657"/>
                  </a:ext>
                </a:extLst>
              </a:tr>
              <a:tr h="661423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</a:pPr>
                      <a:r>
                        <a:rPr lang="ru-RU" sz="1400" kern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 Муниципальная программа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«Ликвидация аварийного жилищного фонда на территории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Пашского сельского поселения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Волховского муниципального района Ленинградской области»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40"/>
                        </a:spcBef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8792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8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CFAF41-3F72-4F3E-8917-570C0BE72357}"/>
              </a:ext>
            </a:extLst>
          </p:cNvPr>
          <p:cNvSpPr/>
          <p:nvPr/>
        </p:nvSpPr>
        <p:spPr>
          <a:xfrm>
            <a:off x="328613" y="0"/>
            <a:ext cx="12144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Franklin Gothic Demi Cond" panose="020B0706030402020204" pitchFamily="34" charset="0"/>
                <a:ea typeface="Times New Roman" panose="02020603050405020304" pitchFamily="18" charset="0"/>
              </a:rPr>
              <a:t>Муниципальные программы муниципального образования Пашское сельское поселение по проекту решения муниципального образования Пашское сельское поселение на 2026 год</a:t>
            </a:r>
            <a:endParaRPr lang="ru-RU" sz="2800" dirty="0">
              <a:effectLst>
                <a:glow rad="63500">
                  <a:schemeClr val="bg1">
                    <a:alpha val="96000"/>
                  </a:schemeClr>
                </a:glow>
              </a:effectLst>
              <a:latin typeface="Franklin Gothic Demi Cond" panose="020B07060304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592185D-EDB9-47BA-9969-82EE83C28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060074"/>
              </p:ext>
            </p:extLst>
          </p:nvPr>
        </p:nvGraphicFramePr>
        <p:xfrm>
          <a:off x="682171" y="1384995"/>
          <a:ext cx="11790815" cy="770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96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" y="1086035"/>
            <a:ext cx="11805924" cy="82506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367" y="393538"/>
            <a:ext cx="120723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состав муниципального образования входит </a:t>
            </a:r>
          </a:p>
          <a:p>
            <a:pPr algn="r"/>
            <a:r>
              <a:rPr lang="ru-RU" sz="48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55 населенных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2" y="6351239"/>
            <a:ext cx="4450466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Общая площадь земель в границах муниципального образования</a:t>
            </a:r>
          </a:p>
          <a:p>
            <a:pPr algn="ctr"/>
            <a:r>
              <a:rPr lang="ru-RU" sz="4400" b="1" u="sng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102 230 га</a:t>
            </a:r>
            <a:r>
              <a:rPr lang="ru-RU" sz="2800" b="0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3200" b="1" u="sng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4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2"/>
    </mc:Choice>
    <mc:Fallback xmlns="">
      <p:transition spd="slow" advTm="111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913" y="334829"/>
            <a:ext cx="120723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Численность населения составляет</a:t>
            </a:r>
            <a:r>
              <a:rPr lang="ru-RU" sz="3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48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4 032 человека</a:t>
            </a:r>
          </a:p>
          <a:p>
            <a:pPr algn="r"/>
            <a:r>
              <a:rPr lang="ru-RU" sz="4800" b="1" u="sng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200" b="1" u="sng" cap="none" spc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(на 01.01.2026 г.)</a:t>
            </a:r>
            <a:endParaRPr lang="ru-RU" sz="4800" b="1" u="sng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29338" y="1910447"/>
            <a:ext cx="567159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0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u-RU" sz="4800" b="1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1" y="2556778"/>
            <a:ext cx="6864096" cy="594969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361186" y="3203109"/>
            <a:ext cx="5046561" cy="1321202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Старше трудоспособного возраста</a:t>
            </a:r>
          </a:p>
          <a:p>
            <a:pPr lvl="0" algn="ctr">
              <a:spcAft>
                <a:spcPts val="1800"/>
              </a:spcAft>
            </a:pPr>
            <a:r>
              <a:rPr lang="ru-RU" sz="40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33,1 %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04747" y="6748375"/>
            <a:ext cx="5046561" cy="138804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Трудоспособное население</a:t>
            </a:r>
          </a:p>
          <a:p>
            <a:pPr algn="ctr">
              <a:spcAft>
                <a:spcPts val="1800"/>
              </a:spcAft>
            </a:pPr>
            <a:r>
              <a:rPr lang="ru-RU" sz="44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56,4 %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1187" y="4988161"/>
            <a:ext cx="5046561" cy="1296364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Моложе трудоспособного возраста</a:t>
            </a:r>
          </a:p>
          <a:p>
            <a:pPr lvl="0" algn="ctr"/>
            <a:r>
              <a:rPr lang="ru-RU" sz="40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10,5 %</a:t>
            </a:r>
          </a:p>
        </p:txBody>
      </p:sp>
    </p:spTree>
    <p:extLst>
      <p:ext uri="{BB962C8B-B14F-4D97-AF65-F5344CB8AC3E}">
        <p14:creationId xmlns:p14="http://schemas.microsoft.com/office/powerpoint/2010/main" val="8485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0"/>
    </mc:Choice>
    <mc:Fallback xmlns="">
      <p:transition spd="slow" advTm="110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2BBE93E-1332-4143-8AB4-B7C595EBD20B}"/>
              </a:ext>
            </a:extLst>
          </p:cNvPr>
          <p:cNvSpPr txBox="1">
            <a:spLocks noChangeArrowheads="1"/>
          </p:cNvSpPr>
          <p:nvPr/>
        </p:nvSpPr>
        <p:spPr>
          <a:xfrm>
            <a:off x="5297303" y="2550810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AA1D6D1-8B0F-4B6A-A960-9D8004349D88}"/>
              </a:ext>
            </a:extLst>
          </p:cNvPr>
          <p:cNvSpPr txBox="1">
            <a:spLocks/>
          </p:cNvSpPr>
          <p:nvPr/>
        </p:nvSpPr>
        <p:spPr>
          <a:xfrm>
            <a:off x="-646810" y="116855"/>
            <a:ext cx="6120680" cy="582688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49DC954-392E-4DDB-8348-764C0CDDA6B1}"/>
              </a:ext>
            </a:extLst>
          </p:cNvPr>
          <p:cNvSpPr/>
          <p:nvPr/>
        </p:nvSpPr>
        <p:spPr>
          <a:xfrm>
            <a:off x="1148588" y="950230"/>
            <a:ext cx="1126112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 для обеспечения открытости и прозрачности бюджета и бюджетного процесса для населения, представления его основных характеристик в доступной и понятной для населения форме.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76B43F-8B9B-41E2-BF8B-1B11E42CE3DE}"/>
              </a:ext>
            </a:extLst>
          </p:cNvPr>
          <p:cNvSpPr/>
          <p:nvPr/>
        </p:nvSpPr>
        <p:spPr>
          <a:xfrm>
            <a:off x="1148587" y="2827667"/>
            <a:ext cx="11261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A37027-1308-4F0E-AEAE-B4456586474A}"/>
              </a:ext>
            </a:extLst>
          </p:cNvPr>
          <p:cNvSpPr/>
          <p:nvPr/>
        </p:nvSpPr>
        <p:spPr>
          <a:xfrm>
            <a:off x="1032474" y="5154242"/>
            <a:ext cx="11377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муниципального образования самостоятельно с соблюдением требований, установленных Бюджетным кодексом РФ, Федеральным законом «Об общих принципах организации местного самоуправления в Российской Федерации», формируют, утверждают, исполняют бюджет и осуществляют контроль за его исполнением.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ПАШСКОГО СЕЛЬСКОГО ПОСЕЛЕНИЯ ВОЛХОВСКОГО МУНИЦИПАЛЬНОГО РАЙОНА ЛЕНИНГРАДСКОЙ ОБЛАСТИ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сроком на три года – очередной финансовый год и плановый период. 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на который составляется проект бюджет.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два финансовых года, следующих за очередным финансовым годом. </a:t>
            </a:r>
          </a:p>
        </p:txBody>
      </p:sp>
    </p:spTree>
    <p:extLst>
      <p:ext uri="{BB962C8B-B14F-4D97-AF65-F5344CB8AC3E}">
        <p14:creationId xmlns:p14="http://schemas.microsoft.com/office/powerpoint/2010/main" val="21288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FD323C-BCFF-409F-AA00-3F57FD464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005"/>
              </p:ext>
            </p:extLst>
          </p:nvPr>
        </p:nvGraphicFramePr>
        <p:xfrm>
          <a:off x="299811" y="1180189"/>
          <a:ext cx="12201978" cy="3715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7275">
                  <a:extLst>
                    <a:ext uri="{9D8B030D-6E8A-4147-A177-3AD203B41FA5}">
                      <a16:colId xmlns:a16="http://schemas.microsoft.com/office/drawing/2014/main" val="743874482"/>
                    </a:ext>
                  </a:extLst>
                </a:gridCol>
                <a:gridCol w="2761501">
                  <a:extLst>
                    <a:ext uri="{9D8B030D-6E8A-4147-A177-3AD203B41FA5}">
                      <a16:colId xmlns:a16="http://schemas.microsoft.com/office/drawing/2014/main" val="148861190"/>
                    </a:ext>
                  </a:extLst>
                </a:gridCol>
                <a:gridCol w="2372042">
                  <a:extLst>
                    <a:ext uri="{9D8B030D-6E8A-4147-A177-3AD203B41FA5}">
                      <a16:colId xmlns:a16="http://schemas.microsoft.com/office/drawing/2014/main" val="2319508369"/>
                    </a:ext>
                  </a:extLst>
                </a:gridCol>
                <a:gridCol w="2201160">
                  <a:extLst>
                    <a:ext uri="{9D8B030D-6E8A-4147-A177-3AD203B41FA5}">
                      <a16:colId xmlns:a16="http://schemas.microsoft.com/office/drawing/2014/main" val="2851415691"/>
                    </a:ext>
                  </a:extLst>
                </a:gridCol>
              </a:tblGrid>
              <a:tr h="721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6539560"/>
                  </a:ext>
                </a:extLst>
              </a:tr>
              <a:tr h="27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(всего), в том числе: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097709"/>
                  </a:ext>
                </a:extLst>
              </a:tr>
              <a:tr h="275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35495,5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29005,0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29610,0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445356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27035,9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23392,7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23927,5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049598"/>
                  </a:ext>
                </a:extLst>
              </a:tr>
              <a:tr h="24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7063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 (всего)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6356"/>
                  </a:ext>
                </a:extLst>
              </a:tr>
              <a:tr h="30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условно утвержденных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51672,6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52057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05572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учета целевых средств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984018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725,1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1480,5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075540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условно утвержденных расходов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588039"/>
                  </a:ext>
                </a:extLst>
              </a:tr>
              <a:tr h="439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64248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8DB89-B36D-49A2-A83E-AA6688622983}"/>
              </a:ext>
            </a:extLst>
          </p:cNvPr>
          <p:cNvSpPr/>
          <p:nvPr/>
        </p:nvSpPr>
        <p:spPr>
          <a:xfrm>
            <a:off x="600075" y="102971"/>
            <a:ext cx="11601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glow rad="127000">
                    <a:schemeClr val="bg1">
                      <a:alpha val="93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параметры бюджета муниципального образования 2025 год и плановый период 2026 и 2027 годов</a:t>
            </a:r>
            <a:endParaRPr lang="ru-RU" sz="3200" b="1" dirty="0">
              <a:effectLst>
                <a:glow rad="127000">
                  <a:schemeClr val="bg1">
                    <a:alpha val="93000"/>
                  </a:schemeClr>
                </a:glow>
              </a:effectLst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5FB9705-FD28-41AF-9AB5-911921BEE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843330"/>
              </p:ext>
            </p:extLst>
          </p:nvPr>
        </p:nvGraphicFramePr>
        <p:xfrm>
          <a:off x="299811" y="5297714"/>
          <a:ext cx="12363449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67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93DEFF-3E8B-4AA7-BD72-6AF86FD0E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23139"/>
              </p:ext>
            </p:extLst>
          </p:nvPr>
        </p:nvGraphicFramePr>
        <p:xfrm>
          <a:off x="219075" y="276346"/>
          <a:ext cx="12363449" cy="899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9898">
                  <a:extLst>
                    <a:ext uri="{9D8B030D-6E8A-4147-A177-3AD203B41FA5}">
                      <a16:colId xmlns:a16="http://schemas.microsoft.com/office/drawing/2014/main" val="3032492272"/>
                    </a:ext>
                  </a:extLst>
                </a:gridCol>
                <a:gridCol w="1356931">
                  <a:extLst>
                    <a:ext uri="{9D8B030D-6E8A-4147-A177-3AD203B41FA5}">
                      <a16:colId xmlns:a16="http://schemas.microsoft.com/office/drawing/2014/main" val="1114828150"/>
                    </a:ext>
                  </a:extLst>
                </a:gridCol>
                <a:gridCol w="1076509">
                  <a:extLst>
                    <a:ext uri="{9D8B030D-6E8A-4147-A177-3AD203B41FA5}">
                      <a16:colId xmlns:a16="http://schemas.microsoft.com/office/drawing/2014/main" val="578106992"/>
                    </a:ext>
                  </a:extLst>
                </a:gridCol>
                <a:gridCol w="1043779">
                  <a:extLst>
                    <a:ext uri="{9D8B030D-6E8A-4147-A177-3AD203B41FA5}">
                      <a16:colId xmlns:a16="http://schemas.microsoft.com/office/drawing/2014/main" val="3238224579"/>
                    </a:ext>
                  </a:extLst>
                </a:gridCol>
                <a:gridCol w="1042553">
                  <a:extLst>
                    <a:ext uri="{9D8B030D-6E8A-4147-A177-3AD203B41FA5}">
                      <a16:colId xmlns:a16="http://schemas.microsoft.com/office/drawing/2014/main" val="2109648195"/>
                    </a:ext>
                  </a:extLst>
                </a:gridCol>
                <a:gridCol w="1043779">
                  <a:extLst>
                    <a:ext uri="{9D8B030D-6E8A-4147-A177-3AD203B41FA5}">
                      <a16:colId xmlns:a16="http://schemas.microsoft.com/office/drawing/2014/main" val="4031835206"/>
                    </a:ext>
                  </a:extLst>
                </a:gridCol>
              </a:tblGrid>
              <a:tr h="1595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Фактическое поступление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 за 2024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Оценка 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2025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2026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2027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2028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83607"/>
                  </a:ext>
                </a:extLst>
              </a:tr>
              <a:tr h="28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НАЛОГОВЫЕ И НЕНАЛОГОВЫЕ ДОХОДЫ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29509,5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28940,3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35495,6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29005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29610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184113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Налоговые доходы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20986,5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19765,6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22226,8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26129,2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26752,7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982443"/>
                  </a:ext>
                </a:extLst>
              </a:tr>
              <a:tr h="63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НАЛОГИ НА ПРИБЫЛЬ, ДОХОДЫ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5613,1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5537,3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6917,1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7518,8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8090,3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9378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 на доходы физических лиц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5613,1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5537,3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6917,1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7518,8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8090,3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601098"/>
                  </a:ext>
                </a:extLst>
              </a:tr>
              <a:tr h="1191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9267,7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9013,5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10055,2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13302,9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13302,9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771589"/>
                  </a:ext>
                </a:extLst>
              </a:tr>
              <a:tr h="886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Акцизы по подакцизным товарам (продукции), производимым на территории Российской Федерации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9267,7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9013,5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10055,2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13302,9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13302,9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638887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НАЛОГИ НА СОВОКУПНЫЙ ДОХОД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568143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Единый сельскохозяйственный налог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51766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НАЛОГИ НА ИМУЩЕСТВО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6100,1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5207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5243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5348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988058"/>
                  </a:ext>
                </a:extLst>
              </a:tr>
              <a:tr h="797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 на имущество физических лиц взимаемый по ставкам, применяемым к объектам налогообложения, расположенным в границах поселений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438976"/>
                  </a:ext>
                </a:extLst>
              </a:tr>
              <a:tr h="420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Земельный налог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4968,1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4072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4179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1173155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ГОСУДАРСТВЕННАЯ ПОШЛИНА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985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20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93DEFF-3E8B-4AA7-BD72-6AF86FD0E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60524"/>
              </p:ext>
            </p:extLst>
          </p:nvPr>
        </p:nvGraphicFramePr>
        <p:xfrm>
          <a:off x="219075" y="352546"/>
          <a:ext cx="12363449" cy="8354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9898">
                  <a:extLst>
                    <a:ext uri="{9D8B030D-6E8A-4147-A177-3AD203B41FA5}">
                      <a16:colId xmlns:a16="http://schemas.microsoft.com/office/drawing/2014/main" val="3032492272"/>
                    </a:ext>
                  </a:extLst>
                </a:gridCol>
                <a:gridCol w="1478851">
                  <a:extLst>
                    <a:ext uri="{9D8B030D-6E8A-4147-A177-3AD203B41FA5}">
                      <a16:colId xmlns:a16="http://schemas.microsoft.com/office/drawing/2014/main" val="1114828150"/>
                    </a:ext>
                  </a:extLst>
                </a:gridCol>
                <a:gridCol w="954589">
                  <a:extLst>
                    <a:ext uri="{9D8B030D-6E8A-4147-A177-3AD203B41FA5}">
                      <a16:colId xmlns:a16="http://schemas.microsoft.com/office/drawing/2014/main" val="578106992"/>
                    </a:ext>
                  </a:extLst>
                </a:gridCol>
                <a:gridCol w="1043779">
                  <a:extLst>
                    <a:ext uri="{9D8B030D-6E8A-4147-A177-3AD203B41FA5}">
                      <a16:colId xmlns:a16="http://schemas.microsoft.com/office/drawing/2014/main" val="3238224579"/>
                    </a:ext>
                  </a:extLst>
                </a:gridCol>
                <a:gridCol w="1042553">
                  <a:extLst>
                    <a:ext uri="{9D8B030D-6E8A-4147-A177-3AD203B41FA5}">
                      <a16:colId xmlns:a16="http://schemas.microsoft.com/office/drawing/2014/main" val="2109648195"/>
                    </a:ext>
                  </a:extLst>
                </a:gridCol>
                <a:gridCol w="1043779">
                  <a:extLst>
                    <a:ext uri="{9D8B030D-6E8A-4147-A177-3AD203B41FA5}">
                      <a16:colId xmlns:a16="http://schemas.microsoft.com/office/drawing/2014/main" val="4031835206"/>
                    </a:ext>
                  </a:extLst>
                </a:gridCol>
              </a:tblGrid>
              <a:tr h="1595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Фактическое поступление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 за 2024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Оценка 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2025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2026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2027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2028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83607"/>
                  </a:ext>
                </a:extLst>
              </a:tr>
              <a:tr h="28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НАЛОГОВЫЕ И НЕНАЛОГОВЫЕ ДОХОДЫ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29509,5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28940,3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35495,6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29005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29610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184113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Неналоговые доходы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8523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9174,7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13268,8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2875,8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2857,3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982443"/>
                  </a:ext>
                </a:extLst>
              </a:tr>
              <a:tr h="63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МУНИЦИ- ПАЛЬНОЙ СОБСТВЕННОСТИ, в том числе: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3031,1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2894,4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2875,8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2857,3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9378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127,9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212,5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212,5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212,5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601098"/>
                  </a:ext>
                </a:extLst>
              </a:tr>
              <a:tr h="1191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сдачи в аренду имущества, составляющего казну сельских поселений (за исключением земельных участков)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1430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1537,6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817,4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817,4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817,4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771589"/>
                  </a:ext>
                </a:extLst>
              </a:tr>
              <a:tr h="886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997,3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1255,6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1864,5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1845,9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1827,4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638887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873,7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568143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компенсации затрат бюджетов поселений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873,7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5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9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86D3750-7EFA-4A9D-8193-02E2640A8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93459"/>
              </p:ext>
            </p:extLst>
          </p:nvPr>
        </p:nvGraphicFramePr>
        <p:xfrm>
          <a:off x="219075" y="352546"/>
          <a:ext cx="12363449" cy="887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9898">
                  <a:extLst>
                    <a:ext uri="{9D8B030D-6E8A-4147-A177-3AD203B41FA5}">
                      <a16:colId xmlns:a16="http://schemas.microsoft.com/office/drawing/2014/main" val="3032492272"/>
                    </a:ext>
                  </a:extLst>
                </a:gridCol>
                <a:gridCol w="1356931">
                  <a:extLst>
                    <a:ext uri="{9D8B030D-6E8A-4147-A177-3AD203B41FA5}">
                      <a16:colId xmlns:a16="http://schemas.microsoft.com/office/drawing/2014/main" val="1114828150"/>
                    </a:ext>
                  </a:extLst>
                </a:gridCol>
                <a:gridCol w="1076509">
                  <a:extLst>
                    <a:ext uri="{9D8B030D-6E8A-4147-A177-3AD203B41FA5}">
                      <a16:colId xmlns:a16="http://schemas.microsoft.com/office/drawing/2014/main" val="578106992"/>
                    </a:ext>
                  </a:extLst>
                </a:gridCol>
                <a:gridCol w="1043779">
                  <a:extLst>
                    <a:ext uri="{9D8B030D-6E8A-4147-A177-3AD203B41FA5}">
                      <a16:colId xmlns:a16="http://schemas.microsoft.com/office/drawing/2014/main" val="3238224579"/>
                    </a:ext>
                  </a:extLst>
                </a:gridCol>
                <a:gridCol w="1042553">
                  <a:extLst>
                    <a:ext uri="{9D8B030D-6E8A-4147-A177-3AD203B41FA5}">
                      <a16:colId xmlns:a16="http://schemas.microsoft.com/office/drawing/2014/main" val="2109648195"/>
                    </a:ext>
                  </a:extLst>
                </a:gridCol>
                <a:gridCol w="1043779">
                  <a:extLst>
                    <a:ext uri="{9D8B030D-6E8A-4147-A177-3AD203B41FA5}">
                      <a16:colId xmlns:a16="http://schemas.microsoft.com/office/drawing/2014/main" val="4031835206"/>
                    </a:ext>
                  </a:extLst>
                </a:gridCol>
              </a:tblGrid>
              <a:tr h="1595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Фактическое поступление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 за 2024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Оценка 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2025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2026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2027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Franklin Gothic Demi Cond" panose="020B0706030402020204" pitchFamily="34" charset="0"/>
                        </a:rPr>
                        <a:t>2028 год</a:t>
                      </a:r>
                      <a:endParaRPr lang="ru-RU" sz="28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83607"/>
                  </a:ext>
                </a:extLst>
              </a:tr>
              <a:tr h="285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НАЛОГОВЫЕ И НЕНАЛОГОВЫЕ ДОХОДЫ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29509,5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28940,3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35495,6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29005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29610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184113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Неналоговые доходы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8523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9174,7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13268,8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2875,8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2857,3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7982443"/>
                  </a:ext>
                </a:extLst>
              </a:tr>
              <a:tr h="633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5048,3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5721,6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10374,4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9378"/>
                  </a:ext>
                </a:extLst>
              </a:tr>
              <a:tr h="301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реализации  имущества, находящегося в собственности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материальных запасов по указанному имуществу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2540,4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3137,4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601098"/>
                  </a:ext>
                </a:extLst>
              </a:tr>
              <a:tr h="1191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реализации иного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771589"/>
                  </a:ext>
                </a:extLst>
              </a:tr>
              <a:tr h="886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разграничена, и которые расположены в границах поселений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2506,9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5694,6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7237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638887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5681433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9051766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610008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БЕЗВОЗМЕЗДНЫЕ ПОСТУПЛЕНИЯ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28340,7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29629,6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27035,9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23392,7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23927,5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135861"/>
                  </a:ext>
                </a:extLst>
              </a:tr>
              <a:tr h="57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ПРОЧИЕ БЕЗВОЗМЕЗДНЫЕ ПОСТУПЛЕНИЯ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796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49D791-701A-49A4-9EAC-87972AF85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74281"/>
              </p:ext>
            </p:extLst>
          </p:nvPr>
        </p:nvGraphicFramePr>
        <p:xfrm>
          <a:off x="219075" y="292675"/>
          <a:ext cx="12363449" cy="4676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7225">
                  <a:extLst>
                    <a:ext uri="{9D8B030D-6E8A-4147-A177-3AD203B41FA5}">
                      <a16:colId xmlns:a16="http://schemas.microsoft.com/office/drawing/2014/main" val="3032492272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11148281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781069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3822457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109648195"/>
                    </a:ext>
                  </a:extLst>
                </a:gridCol>
                <a:gridCol w="1343024">
                  <a:extLst>
                    <a:ext uri="{9D8B030D-6E8A-4147-A177-3AD203B41FA5}">
                      <a16:colId xmlns:a16="http://schemas.microsoft.com/office/drawing/2014/main" val="4031835206"/>
                    </a:ext>
                  </a:extLst>
                </a:gridCol>
              </a:tblGrid>
              <a:tr h="3689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Фактическое поступление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 за 2024 год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Оценка 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2025 год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2026 год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2027 год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Прогноз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Franklin Gothic Demi Cond" panose="020B0706030402020204" pitchFamily="34" charset="0"/>
                        </a:rPr>
                        <a:t>2028 год</a:t>
                      </a:r>
                      <a:endParaRPr lang="ru-RU" sz="3600" b="0" dirty="0">
                        <a:effectLst/>
                        <a:latin typeface="Franklin Gothic Demi Cond" panose="020B07060304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83607"/>
                  </a:ext>
                </a:extLst>
              </a:tr>
              <a:tr h="987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</a:rPr>
                        <a:t>ВСЕГО ДОХОДОВ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57899,2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58635,4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62590,3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52397,7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53537,5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184113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E6EC13B-86D1-42EB-9798-BCD3AD62C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181721"/>
              </p:ext>
            </p:extLst>
          </p:nvPr>
        </p:nvGraphicFramePr>
        <p:xfrm>
          <a:off x="219075" y="5457371"/>
          <a:ext cx="12363449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234909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1870</Words>
  <Application>Microsoft Office PowerPoint</Application>
  <PresentationFormat>A3 (297x420 мм)</PresentationFormat>
  <Paragraphs>793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Franklin Gothic Demi Cond</vt:lpstr>
      <vt:lpstr>Times New Roman</vt:lpstr>
      <vt:lpstr>Times New Roman CYR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Хохлин</dc:creator>
  <cp:lastModifiedBy>Михаил Хохлин</cp:lastModifiedBy>
  <cp:revision>15</cp:revision>
  <dcterms:created xsi:type="dcterms:W3CDTF">2023-03-14T20:52:08Z</dcterms:created>
  <dcterms:modified xsi:type="dcterms:W3CDTF">2026-03-16T11:46:46Z</dcterms:modified>
</cp:coreProperties>
</file>