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714" r:id="rId3"/>
    <p:sldMasterId id="2147483725" r:id="rId4"/>
  </p:sldMasterIdLst>
  <p:notesMasterIdLst>
    <p:notesMasterId r:id="rId7"/>
  </p:notesMasterIdLst>
  <p:handoutMasterIdLst>
    <p:handoutMasterId r:id="rId8"/>
  </p:handoutMasterIdLst>
  <p:sldIdLst>
    <p:sldId id="509" r:id="rId5"/>
    <p:sldId id="511" r:id="rId6"/>
  </p:sldIdLst>
  <p:sldSz cx="13681075" cy="7705725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674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349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24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699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3738" algn="l" defTabSz="91349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0489" algn="l" defTabSz="91349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7235" algn="l" defTabSz="91349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3983" algn="l" defTabSz="913495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27">
          <p15:clr>
            <a:srgbClr val="A4A3A4"/>
          </p15:clr>
        </p15:guide>
        <p15:guide id="2" pos="4309">
          <p15:clr>
            <a:srgbClr val="A4A3A4"/>
          </p15:clr>
        </p15:guide>
        <p15:guide id="3" pos="43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E39"/>
    <a:srgbClr val="C00000"/>
    <a:srgbClr val="8E2416"/>
    <a:srgbClr val="F5F1EA"/>
    <a:srgbClr val="FFFFFF"/>
    <a:srgbClr val="D8EF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3" autoAdjust="0"/>
    <p:restoredTop sz="86380" autoAdjust="0"/>
  </p:normalViewPr>
  <p:slideViewPr>
    <p:cSldViewPr>
      <p:cViewPr varScale="1">
        <p:scale>
          <a:sx n="68" d="100"/>
          <a:sy n="68" d="100"/>
        </p:scale>
        <p:origin x="1003" y="58"/>
      </p:cViewPr>
      <p:guideLst>
        <p:guide orient="horz" pos="2427"/>
        <p:guide pos="4309"/>
        <p:guide pos="43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5659" cy="496411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50" y="0"/>
            <a:ext cx="2945659" cy="496411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BFCC50D2-EA55-4977-9C38-00CD24994358}" type="datetimeFigureOut">
              <a:rPr lang="ru-RU" smtClean="0"/>
              <a:pPr/>
              <a:t>17.02.2026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6" y="9430094"/>
            <a:ext cx="2945659" cy="496411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50" y="9430094"/>
            <a:ext cx="2945659" cy="496411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AE438C31-BC2C-49ED-AC6C-A7FB1FD854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2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640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3"/>
            <a:ext cx="2946400" cy="496888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524164C1-F11D-4271-999A-C00DB3324A94}" type="datetimeFigureOut">
              <a:rPr lang="ru-RU" smtClean="0"/>
              <a:pPr/>
              <a:t>17.02.2026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4538"/>
            <a:ext cx="66071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6" y="4716467"/>
            <a:ext cx="5438775" cy="4467225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2B4C7D6A-3C1D-48E8-9990-EACFE27C22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818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747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495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243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6991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738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489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235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983" algn="l" defTabSz="9134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C7D6A-3C1D-48E8-9990-EACFE27C228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C7D6A-3C1D-48E8-9990-EACFE27C228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98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0574" y="410266"/>
            <a:ext cx="11799928" cy="1489417"/>
          </a:xfrm>
          <a:prstGeom prst="rect">
            <a:avLst/>
          </a:prstGeom>
        </p:spPr>
        <p:txBody>
          <a:bodyPr lIns="102568" tIns="51284" rIns="102568" bIns="51284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0574" y="2051296"/>
            <a:ext cx="11799928" cy="4889212"/>
          </a:xfrm>
          <a:prstGeom prst="rect">
            <a:avLst/>
          </a:prstGeom>
        </p:spPr>
        <p:txBody>
          <a:bodyPr lIns="102568" tIns="51284" rIns="102568" bIns="51284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39804" y="7142170"/>
            <a:ext cx="3079749" cy="409575"/>
          </a:xfrm>
          <a:prstGeom prst="rect">
            <a:avLst/>
          </a:prstGeom>
        </p:spPr>
        <p:txBody>
          <a:bodyPr lIns="102568" tIns="51284" rIns="102568" bIns="5128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FF7438-DCE0-4AF7-B3BD-107ACA530C80}" type="datetimeFigureOut">
              <a:rPr lang="ru-RU"/>
              <a:pPr>
                <a:defRPr/>
              </a:pPr>
              <a:t>17.02.2026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32316" y="7142170"/>
            <a:ext cx="4616451" cy="409575"/>
          </a:xfrm>
          <a:prstGeom prst="rect">
            <a:avLst/>
          </a:prstGeom>
        </p:spPr>
        <p:txBody>
          <a:bodyPr lIns="102568" tIns="51284" rIns="102568" bIns="5128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661530" y="7142170"/>
            <a:ext cx="3079749" cy="409575"/>
          </a:xfrm>
          <a:prstGeom prst="rect">
            <a:avLst/>
          </a:prstGeom>
        </p:spPr>
        <p:txBody>
          <a:bodyPr lIns="102568" tIns="51284" rIns="102568" bIns="5128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B0ADED-770D-4005-9FF6-4ADA30DB4F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676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8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2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17378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8" y="1661577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0045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2823437"/>
            <a:ext cx="4435507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2823437"/>
            <a:ext cx="4422398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8658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602403"/>
            <a:ext cx="4435507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03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4213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03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882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770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83" y="1602403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89981" y="1602400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455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75" y="1661582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75" tIns="67039" rIns="134075" bIns="6703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597978"/>
            <a:ext cx="4435507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8" y="2568580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4833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94" y="2823437"/>
            <a:ext cx="4435476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199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068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66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649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1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9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6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43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4" y="1678654"/>
            <a:ext cx="9554415" cy="821360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4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2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37426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4" y="1661577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63225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4" y="1678654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2823437"/>
            <a:ext cx="4435507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2823437"/>
            <a:ext cx="4422398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37843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602401"/>
            <a:ext cx="4435507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01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84780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6" y="1602401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882" y="1602398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498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83" y="1602401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89977" y="1602398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614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71" y="1661581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94" tIns="67049" rIns="134094" bIns="6704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597978"/>
            <a:ext cx="4435507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8" y="2568579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69369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4" y="1678654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91" y="2823436"/>
            <a:ext cx="4435476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199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811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66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335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4" y="466002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8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234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59"/>
            <a:ext cx="9554415" cy="821359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49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3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39671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49" y="1661576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24096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59"/>
            <a:ext cx="9554415" cy="82135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0" y="2823429"/>
            <a:ext cx="4435506" cy="3976814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1" y="2823429"/>
            <a:ext cx="4422398" cy="3976814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272703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0" y="1602397"/>
            <a:ext cx="4435506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1" y="1602397"/>
            <a:ext cx="4422398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112142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1" y="1602397"/>
            <a:ext cx="4422398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882" y="1602397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140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78" y="1602397"/>
            <a:ext cx="4422398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89974" y="1602397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432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66" y="1661578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51" tIns="67077" rIns="134151" bIns="67077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0" y="1597973"/>
            <a:ext cx="4435506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4" y="2568577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694108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59"/>
            <a:ext cx="9554415" cy="82135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85" y="2823425"/>
            <a:ext cx="4435476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205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2502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65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7764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3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056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5pPr>
      <a:lvl6pPr marL="456747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6pPr>
      <a:lvl7pPr marL="913495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7pPr>
      <a:lvl8pPr marL="1370243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8pPr>
      <a:lvl9pPr marL="1826991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9pPr>
    </p:titleStyle>
    <p:bodyStyle>
      <a:lvl1pPr marL="342561" indent="-342561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Arial" charset="0"/>
        </a:defRPr>
      </a:lvl1pPr>
      <a:lvl2pPr marL="742216" indent="-285467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Arial" charset="0"/>
        </a:defRPr>
      </a:lvl2pPr>
      <a:lvl3pPr marL="1141870" indent="-228373" algn="l" rtl="0" eaLnBrk="0" fontAlgn="base" hangingPunct="0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Arial" charset="0"/>
        </a:defRPr>
      </a:lvl3pPr>
      <a:lvl4pPr marL="1598617" indent="-22837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Arial" charset="0"/>
        </a:defRPr>
      </a:lvl4pPr>
      <a:lvl5pPr marL="2055363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5pPr>
      <a:lvl6pPr marL="2512111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6pPr>
      <a:lvl7pPr marL="2968859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7pPr>
      <a:lvl8pPr marL="3425609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8pPr>
      <a:lvl9pPr marL="3882356" indent="-228373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85" y="1677522"/>
            <a:ext cx="9577631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48" y="2818303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17" y="6903004"/>
            <a:ext cx="2121357" cy="410259"/>
          </a:xfrm>
          <a:prstGeom prst="rect">
            <a:avLst/>
          </a:prstGeom>
        </p:spPr>
        <p:txBody>
          <a:bodyPr vert="horz" lIns="120668" tIns="60333" rIns="120668" bIns="60333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8" y="560701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7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" y="475398"/>
            <a:ext cx="321730" cy="641685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75" tIns="67039" rIns="134075" bIns="6703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0" y="391788"/>
            <a:ext cx="1592565" cy="7967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6" y="475398"/>
            <a:ext cx="228732" cy="641685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75" tIns="67039" rIns="134075" bIns="6703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3" y="1054576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075" tIns="67039" rIns="134075" bIns="6703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971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p:hf hdr="0" dt="0"/>
  <p:txStyles>
    <p:titleStyle>
      <a:lvl1pPr algn="l" defTabSz="603336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3336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603336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51388" indent="-251388" algn="l" defTabSz="603336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603336" rtl="0" eaLnBrk="1" latinLnBrk="0" hangingPunct="1">
        <a:spcBef>
          <a:spcPts val="0"/>
        </a:spcBef>
        <a:buFontTx/>
        <a:buNone/>
        <a:defRPr sz="22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603336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318339" indent="-301666" algn="l" defTabSz="60333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21673" indent="-301666" algn="l" defTabSz="60333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25010" indent="-301666" algn="l" defTabSz="60333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28345" indent="-301666" algn="l" defTabSz="60333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03336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671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810005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339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672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20006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23343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826676" algn="l" defTabSz="60333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85" y="1677521"/>
            <a:ext cx="9577631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48" y="2818302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17" y="6903001"/>
            <a:ext cx="2121357" cy="410259"/>
          </a:xfrm>
          <a:prstGeom prst="rect">
            <a:avLst/>
          </a:prstGeom>
        </p:spPr>
        <p:txBody>
          <a:bodyPr vert="horz" lIns="120686" tIns="60343" rIns="120686" bIns="60343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8" y="560700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7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" y="475398"/>
            <a:ext cx="321730" cy="641685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94" tIns="67049" rIns="134094" bIns="6704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0" y="391788"/>
            <a:ext cx="1592565" cy="7967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6" y="475398"/>
            <a:ext cx="228732" cy="641685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094" tIns="67049" rIns="134094" bIns="67049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3" y="1054576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094" tIns="67049" rIns="134094" bIns="670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01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hf hdr="0" dt="0"/>
  <p:txStyles>
    <p:titleStyle>
      <a:lvl1pPr algn="l" defTabSz="603429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3429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603429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51428" indent="-251428" algn="l" defTabSz="603429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603429" rtl="0" eaLnBrk="1" latinLnBrk="0" hangingPunct="1">
        <a:spcBef>
          <a:spcPts val="0"/>
        </a:spcBef>
        <a:buFontTx/>
        <a:buNone/>
        <a:defRPr sz="22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603429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318853" indent="-301712" algn="l" defTabSz="60342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22281" indent="-301712" algn="l" defTabSz="60342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25709" indent="-301712" algn="l" defTabSz="60342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29137" indent="-301712" algn="l" defTabSz="603429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03429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856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810282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711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138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20566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23994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827422" algn="l" defTabSz="60342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85" y="1677518"/>
            <a:ext cx="9577631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48" y="2818299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15" y="6902999"/>
            <a:ext cx="2121357" cy="410259"/>
          </a:xfrm>
          <a:prstGeom prst="rect">
            <a:avLst/>
          </a:prstGeom>
        </p:spPr>
        <p:txBody>
          <a:bodyPr vert="horz" lIns="120737" tIns="60368" rIns="120737" bIns="60368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4" y="560697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9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" y="475389"/>
            <a:ext cx="321730" cy="641686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51" tIns="67077" rIns="134151" bIns="67077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70" y="391783"/>
            <a:ext cx="1592565" cy="79672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5" y="475389"/>
            <a:ext cx="228732" cy="641686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51" tIns="67077" rIns="134151" bIns="67077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3" y="1054572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151" tIns="67077" rIns="134151" bIns="670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855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</p:sldLayoutIdLst>
  <p:hf hdr="0" dt="0"/>
  <p:txStyles>
    <p:titleStyle>
      <a:lvl1pPr algn="l" defTabSz="603688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3688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603688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51537" indent="-251537" algn="l" defTabSz="603688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603688" rtl="0" eaLnBrk="1" latinLnBrk="0" hangingPunct="1">
        <a:spcBef>
          <a:spcPts val="0"/>
        </a:spcBef>
        <a:buFontTx/>
        <a:buNone/>
        <a:defRPr sz="23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603688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320279" indent="-301846" algn="l" defTabSz="60368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23967" indent="-301846" algn="l" defTabSz="60368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27654" indent="-301846" algn="l" defTabSz="60368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31341" indent="-301846" algn="l" defTabSz="60368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603688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207375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11062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4748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3018436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622123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225812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829498" algn="l" defTabSz="603688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897" y="252462"/>
            <a:ext cx="11799928" cy="1786412"/>
          </a:xfrm>
        </p:spPr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Имущественная поддержка </a:t>
            </a:r>
            <a:r>
              <a:rPr lang="ru-RU" sz="20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оказывается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в виде передачи во владение и (или) </a:t>
            </a: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в пользование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муниципального имущества, на возмездной основе, </a:t>
            </a: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на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льготных условиях, в том </a:t>
            </a: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числе: зданий, строений, сооружений,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земельных </a:t>
            </a: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участков, движимого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имущества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 предоставления имущественной поддержки 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общество с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ограниченной ответственностью «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Юрал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(сокращенное наименование ООО «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Юрал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»)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9857" y="3924870"/>
            <a:ext cx="56166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Субъекту предоставлена имущественная поддержка, договор аренды заключен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14.02.2023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 без проведения публичных процедур. 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помещения:</a:t>
            </a: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Ленинградская область,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село Паша, ул. Советская, д. 195,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площадь помещений составляет 33,3 кв.м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strike="sngStrike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617" y="3708846"/>
            <a:ext cx="5007992" cy="375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6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897" y="252462"/>
            <a:ext cx="11799928" cy="1786412"/>
          </a:xfrm>
        </p:spPr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Имущественная поддержка </a:t>
            </a:r>
            <a:r>
              <a:rPr lang="ru-RU" sz="20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оказывается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в виде передачи во владение и (или) </a:t>
            </a: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в пользование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муниципального имущества, на возмездной основе, </a:t>
            </a: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на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льготных условиях, в том </a:t>
            </a: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числе: зданий, строений, сооружений,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земельных </a:t>
            </a: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участков, движимого </a:t>
            </a:r>
            <a:r>
              <a:rPr lang="ru-RU" sz="2000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имущества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23913" y="2196678"/>
            <a:ext cx="56166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Помещения используются для оказания социально-значимых услуг населению. 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Арендатору предоставлена льгота по арендной плате в размере 90%  на 1 год аренды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697" y="1510833"/>
            <a:ext cx="2723820" cy="620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4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lnSpc>
            <a:spcPct val="90000"/>
          </a:lnSpc>
          <a:defRPr sz="2800" dirty="0" smtClean="0">
            <a:solidFill>
              <a:srgbClr val="562212"/>
            </a:solidFill>
            <a:latin typeface="Arial Black" panose="020B0A04020102020204" pitchFamily="34" charset="0"/>
            <a:ea typeface="Roboto Black" panose="02000000000000000000" pitchFamily="2" charset="0"/>
          </a:defRPr>
        </a:defPPr>
      </a:lstStyle>
    </a:spDef>
    <a:lnDef>
      <a:spPr>
        <a:ln w="31750" cap="rnd">
          <a:solidFill>
            <a:srgbClr val="E04E39"/>
          </a:solidFill>
          <a:tailEnd type="oval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15282</TotalTime>
  <Words>67</Words>
  <Application>Microsoft Office PowerPoint</Application>
  <PresentationFormat>Произвольный</PresentationFormat>
  <Paragraphs>11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Arial</vt:lpstr>
      <vt:lpstr>Arial Black</vt:lpstr>
      <vt:lpstr>Calibri</vt:lpstr>
      <vt:lpstr>Lucida Grande</vt:lpstr>
      <vt:lpstr>Times New Roman</vt:lpstr>
      <vt:lpstr>Office Theme</vt:lpstr>
      <vt:lpstr>1_Тема Office</vt:lpstr>
      <vt:lpstr>2_Тема Office</vt:lpstr>
      <vt:lpstr>3_Тема Office</vt:lpstr>
      <vt:lpstr>Имущественная поддержка  оказывается в виде передачи во владение и (или) в пользование муниципального имущества, на возмездной основе, на льготных условиях, в том числе: зданий, строений, сооружений, земельных участков, движимого имущества  Пример предоставления имущественной поддержки  общество с ограниченной ответственностью «Юрал»  (сокращенное наименование ООО «Юрал»)   </vt:lpstr>
      <vt:lpstr>Имущественная поддержка  оказывается в виде передачи во владение и (или) в пользование муниципального имущества, на возмездной основе, на льготных условиях, в том числе: зданий, строений, сооружений, земельных участков, движимого имущества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Vredina</cp:lastModifiedBy>
  <cp:revision>873</cp:revision>
  <cp:lastPrinted>2022-07-08T07:08:52Z</cp:lastPrinted>
  <dcterms:modified xsi:type="dcterms:W3CDTF">2026-02-17T13:15:35Z</dcterms:modified>
</cp:coreProperties>
</file>